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4" r:id="rId4"/>
    <p:sldId id="275" r:id="rId5"/>
    <p:sldId id="259" r:id="rId6"/>
    <p:sldId id="260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6" r:id="rId19"/>
    <p:sldId id="288" r:id="rId20"/>
    <p:sldId id="272" r:id="rId21"/>
    <p:sldId id="289" r:id="rId22"/>
    <p:sldId id="291" r:id="rId23"/>
    <p:sldId id="293" r:id="rId24"/>
    <p:sldId id="292" r:id="rId25"/>
    <p:sldId id="294" r:id="rId26"/>
    <p:sldId id="290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5D95"/>
    <a:srgbClr val="E69EDD"/>
    <a:srgbClr val="844797"/>
    <a:srgbClr val="FFD61C"/>
    <a:srgbClr val="FFE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/>
    <p:restoredTop sz="84894"/>
  </p:normalViewPr>
  <p:slideViewPr>
    <p:cSldViewPr snapToGrid="0">
      <p:cViewPr varScale="1">
        <p:scale>
          <a:sx n="98" d="100"/>
          <a:sy n="98" d="100"/>
        </p:scale>
        <p:origin x="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1062-89DE-4344-9EEC-BA81BA23BB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B53C9-784E-1D44-85E4-7DBCC418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Yang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QUAN </a:t>
            </a:r>
            <a:r>
              <a:rPr lang="en-US" dirty="0" err="1"/>
              <a:t>dengan</a:t>
            </a:r>
            <a:r>
              <a:rPr lang="en-US" dirty="0"/>
              <a:t> QUALI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QUAN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penelitiannya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dan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eskperimentasi</a:t>
            </a:r>
            <a:r>
              <a:rPr lang="en-US" dirty="0"/>
              <a:t>/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penelitiannya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QUAL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penelitiannya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(</a:t>
            </a:r>
            <a:r>
              <a:rPr lang="en-US" dirty="0" err="1"/>
              <a:t>luwes</a:t>
            </a:r>
            <a:r>
              <a:rPr lang="en-US" dirty="0"/>
              <a:t>)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/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interview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penelitiannya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B53C9-784E-1D44-85E4-7DBCC4187C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7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, yang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‘</a:t>
            </a:r>
            <a:r>
              <a:rPr lang="en-US" dirty="0" err="1"/>
              <a:t>kedukaan</a:t>
            </a:r>
            <a:r>
              <a:rPr lang="en-US" dirty="0"/>
              <a:t>’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pada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/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kedukaan</a:t>
            </a:r>
            <a:r>
              <a:rPr lang="en-US" dirty="0"/>
              <a:t>;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pembahasannya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dan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kedukaan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B53C9-784E-1D44-85E4-7DBCC4187C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Padahal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B53C9-784E-1D44-85E4-7DBCC4187C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0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B53C9-784E-1D44-85E4-7DBCC4187C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09A1-AD88-CF69-40BE-1809E2DDF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D33E2-2397-3EC3-1F45-F3D4152C2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41BE4-E803-23D2-E847-C15EE450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8F53-A4D5-E74E-B4EF-F4E6C341B44A}" type="datetime1">
              <a:rPr lang="en-GB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C8F3C-36CC-68D9-BD26-96FDFC64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DC2D-D57B-BA94-193F-9F5CBF3A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92F8-E21F-F403-A3CE-4D872AA5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58E23-8BAA-CDDE-7286-711C7B507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4F91-0B45-1D49-4B29-518A9444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82EF-F1F0-714B-B962-2A3818DDE6B6}" type="datetime1">
              <a:rPr lang="en-GB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19A2-AFE5-25F7-040E-3B616DD8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BFCD2-EDFE-34CF-514A-E190129E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9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B4321-3CA4-98F6-DDEF-84FC3D9FF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1040A-5662-D7B1-FFAB-426608468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9238-3A63-920A-A99D-C59C9CD7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96F-73E9-8946-ABB9-D840EEB5FCA7}" type="datetime1">
              <a:rPr lang="en-GB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1012-447E-F742-78D6-2DDCF42F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3F5C-B6A6-CFEA-563A-2491F21D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D9383-AD7E-47CD-3AD6-7A310550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84F95-3BA8-C7ED-A176-BE2A19879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B2CE5-6731-B035-E641-A11AB432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B67F-FAA1-FF4D-86FC-4265F83696A4}" type="datetime1">
              <a:rPr lang="en-GB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22DEE-69AA-CCD9-9523-48B9F98D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27AD5-778F-5B1E-662A-1A868B1F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9B18-E278-4945-6D26-DFA67414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8F8A3-EECB-9429-19C2-9CF678FB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346EA-C701-8AB5-2645-595A16C1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2DB6-048A-C64A-BF54-EB8E4914D55B}" type="datetime1">
              <a:rPr lang="en-GB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0CDB0-FA89-8CF6-4359-0ED41328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81E73-3DA0-F762-82AE-13275639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F8D0-6780-6309-4FD6-F65B8495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FE37-C4DE-BE03-0952-33F06EC8F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22627-9431-34AB-B297-F605800F8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DACDA-4C01-C3F6-6E7E-3A1DB647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117-3667-154A-B720-6A5F736D90DB}" type="datetime1">
              <a:rPr lang="en-GB" smtClean="0"/>
              <a:t>24/07/2024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FDA8C-A312-0DA7-73BC-E0E9963C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D9A56-668E-49BA-AC86-1F596F5C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4E67-3472-BCD1-48BA-BCA39F26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88BF9-C4F5-9FF4-48F5-2FD2AA942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2E88D-695B-18A3-2892-097E7E610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901B6-4764-1670-B873-1C35763C7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49516-D246-D3C5-8A43-3F669E8EA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39CE7-35A9-A387-42EC-46A8F1DC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F0B-CB13-3445-9857-5312F00284C2}" type="datetime1">
              <a:rPr lang="en-GB" smtClean="0"/>
              <a:t>24/07/2024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C5DA0-F6FF-BA83-43F1-992160D0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F7621-E366-14E7-447E-92FF7DAE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0917-EAB5-8DBF-1BF8-92CFCB91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B2AD1-4F19-338A-A208-C039722D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C24-AC5F-874C-A9B5-E4DC55D381F7}" type="datetime1">
              <a:rPr lang="en-GB" smtClean="0"/>
              <a:t>24/07/2024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5AED8-D45C-C68F-EF72-983B70EC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EC674-BED8-201A-CD73-84A9B078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5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CE47E-E244-5E25-F1E4-B771D932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C041-ACB3-7E45-92B5-FC2AF2286190}" type="datetime1">
              <a:rPr lang="en-GB" smtClean="0"/>
              <a:t>24/07/2024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D85DB-ECBB-7033-339F-A4D1BEDA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A0F75-4133-3B40-C878-73225736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FCA9-5585-BF51-FA0D-A5B9D7FB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53EAF-0DC4-520A-D5E3-E7292494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DAE27-3BE3-9C98-F4AD-877F4ED70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02CF-9A13-CE36-A793-4958D4DE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92F-AE44-7444-96D5-E45ED22C200D}" type="datetime1">
              <a:rPr lang="en-GB" smtClean="0"/>
              <a:t>24/07/2024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0E34E-516A-6E64-7857-0D6B323C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F57D6-45C3-A59D-93F3-A84A98B1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1530-212B-2F5B-557E-6E7643B0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0B665-AFCF-8DD9-39D3-5BB17C0D5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6B6C2-4E80-F704-6036-342D54450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34B3F-1A9E-1A83-33EF-432CA12D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11D2-17D9-4943-9054-E0E305ACDD83}" type="datetime1">
              <a:rPr lang="en-GB" smtClean="0"/>
              <a:t>24/07/2024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0AD6-1E78-2988-7637-3AAE8CE7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19497-A2B6-FF19-7403-C8658C06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4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B6F90-2D4C-0CD7-ABEA-C8FCFB5D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0E61C-C344-6ED5-8C66-CE1B072A7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BD4A-1916-B607-6442-810277172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9CAD9-F160-AF48-9416-B9D67CCF5217}" type="datetime1">
              <a:rPr lang="en-GB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659A8-D02C-491C-C83A-FD86B54ED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5D3CE-545B-230E-0E7F-7A2CDB723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F1870-8616-0947-8087-7E70DFC5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objects&#10;&#10;Description automatically generated">
            <a:extLst>
              <a:ext uri="{FF2B5EF4-FFF2-40B4-BE49-F238E27FC236}">
                <a16:creationId xmlns:a16="http://schemas.microsoft.com/office/drawing/2014/main" id="{10A364FE-7E9B-DA90-ECAB-09E2E629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812"/>
            <a:ext cx="12407154" cy="6834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0B916E-67DD-6F69-20C5-276D2D394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3202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b="1" dirty="0"/>
              <a:t>UP CLOSE AND PERSONAL WITH QUALITATIVE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6EEAA-7C95-D406-14F3-84DF779CB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446" y="4179802"/>
            <a:ext cx="7046260" cy="46166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Puri Swastika </a:t>
            </a:r>
            <a:r>
              <a:rPr lang="en-US" sz="2800" dirty="0" err="1"/>
              <a:t>Gusti</a:t>
            </a:r>
            <a:r>
              <a:rPr lang="en-US" sz="2800" dirty="0"/>
              <a:t> </a:t>
            </a:r>
            <a:r>
              <a:rPr lang="en-US" sz="2800" dirty="0" err="1"/>
              <a:t>Krisna</a:t>
            </a:r>
            <a:r>
              <a:rPr lang="en-US" sz="2800" dirty="0"/>
              <a:t> </a:t>
            </a:r>
            <a:r>
              <a:rPr lang="en-US" sz="2800" dirty="0" err="1"/>
              <a:t>Dewi</a:t>
            </a:r>
            <a:r>
              <a:rPr lang="en-US" sz="2800" dirty="0"/>
              <a:t>, S.E., M.Sc.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EAED1-F87D-3812-FB8D-EBF802A6C8C3}"/>
              </a:ext>
            </a:extLst>
          </p:cNvPr>
          <p:cNvSpPr txBox="1"/>
          <p:nvPr/>
        </p:nvSpPr>
        <p:spPr>
          <a:xfrm>
            <a:off x="3496236" y="4876816"/>
            <a:ext cx="5199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Universitas </a:t>
            </a:r>
            <a:r>
              <a:rPr lang="en-US" sz="2400" b="1" i="1" dirty="0" err="1"/>
              <a:t>Utpadaka</a:t>
            </a:r>
            <a:r>
              <a:rPr lang="en-US" sz="2400" b="1" i="1" dirty="0"/>
              <a:t> Swastika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107A46-F186-CB0F-ECC5-5ED96501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1560178"/>
            <a:ext cx="5396919" cy="4616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>
                <a:effectLst/>
                <a:latin typeface="Helvetica" pitchFamily="2" charset="0"/>
              </a:rPr>
              <a:t>Yang </a:t>
            </a:r>
            <a:r>
              <a:rPr lang="en-GB" sz="2100" dirty="0" err="1">
                <a:effectLst/>
                <a:latin typeface="Helvetica" pitchFamily="2" charset="0"/>
              </a:rPr>
              <a:t>harus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latin typeface="Helvetica" pitchFamily="2" charset="0"/>
              </a:rPr>
              <a:t>dipahami</a:t>
            </a:r>
            <a:r>
              <a:rPr lang="en-GB" sz="2100" dirty="0">
                <a:effectLst/>
                <a:latin typeface="Helvetica" pitchFamily="2" charset="0"/>
              </a:rPr>
              <a:t>, </a:t>
            </a:r>
            <a:r>
              <a:rPr lang="en-GB" sz="2100" dirty="0" err="1">
                <a:effectLst/>
                <a:latin typeface="Helvetica" pitchFamily="2" charset="0"/>
              </a:rPr>
              <a:t>penelitian</a:t>
            </a:r>
            <a:r>
              <a:rPr lang="en-GB" sz="2100" dirty="0">
                <a:effectLst/>
                <a:latin typeface="Helvetica" pitchFamily="2" charset="0"/>
              </a:rPr>
              <a:t> QUAL </a:t>
            </a:r>
            <a:r>
              <a:rPr lang="en-GB" sz="2100" dirty="0" err="1">
                <a:effectLst/>
                <a:latin typeface="Helvetica" pitchFamily="2" charset="0"/>
              </a:rPr>
              <a:t>adalah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tentang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memahami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pengalaman</a:t>
            </a:r>
            <a:r>
              <a:rPr lang="en-GB" sz="2100" dirty="0">
                <a:effectLst/>
                <a:latin typeface="Helvetica" pitchFamily="2" charset="0"/>
              </a:rPr>
              <a:t> yang </a:t>
            </a:r>
            <a:r>
              <a:rPr lang="en-GB" sz="2100" dirty="0" err="1">
                <a:effectLst/>
                <a:latin typeface="Helvetica" pitchFamily="2" charset="0"/>
              </a:rPr>
              <a:t>dirasakan</a:t>
            </a:r>
            <a:r>
              <a:rPr lang="en-GB" sz="2100" dirty="0">
                <a:effectLst/>
                <a:latin typeface="Helvetica" pitchFamily="2" charset="0"/>
              </a:rPr>
              <a:t> oleh orang lain, </a:t>
            </a:r>
            <a:r>
              <a:rPr lang="en-GB" sz="2100" dirty="0" err="1">
                <a:effectLst/>
                <a:latin typeface="Helvetica" pitchFamily="2" charset="0"/>
              </a:rPr>
              <a:t>mengerti</a:t>
            </a:r>
            <a:r>
              <a:rPr lang="en-GB" sz="2100" dirty="0">
                <a:effectLst/>
                <a:latin typeface="Helvetica" pitchFamily="2" charset="0"/>
              </a:rPr>
              <a:t> ‘</a:t>
            </a:r>
            <a:r>
              <a:rPr lang="en-GB" sz="2100" dirty="0" err="1">
                <a:effectLst/>
                <a:latin typeface="Helvetica" pitchFamily="2" charset="0"/>
              </a:rPr>
              <a:t>pemaknaan</a:t>
            </a:r>
            <a:r>
              <a:rPr lang="en-GB" sz="2100" dirty="0">
                <a:effectLst/>
                <a:latin typeface="Helvetica" pitchFamily="2" charset="0"/>
              </a:rPr>
              <a:t>’ </a:t>
            </a:r>
            <a:r>
              <a:rPr lang="en-GB" sz="2100" dirty="0" err="1">
                <a:effectLst/>
                <a:latin typeface="Helvetica" pitchFamily="2" charset="0"/>
              </a:rPr>
              <a:t>terhadapnya</a:t>
            </a:r>
            <a:r>
              <a:rPr lang="en-GB" sz="2100" dirty="0">
                <a:effectLst/>
                <a:latin typeface="Helvetica" pitchFamily="2" charset="0"/>
              </a:rPr>
              <a:t> dan </a:t>
            </a:r>
            <a:r>
              <a:rPr lang="en-GB" sz="2100" dirty="0" err="1">
                <a:effectLst/>
                <a:latin typeface="Helvetica" pitchFamily="2" charset="0"/>
              </a:rPr>
              <a:t>hal-hal</a:t>
            </a:r>
            <a:r>
              <a:rPr lang="en-GB" sz="2100" dirty="0">
                <a:effectLst/>
                <a:latin typeface="Helvetica" pitchFamily="2" charset="0"/>
              </a:rPr>
              <a:t> yang </a:t>
            </a:r>
            <a:r>
              <a:rPr lang="en-GB" sz="2100" dirty="0" err="1">
                <a:effectLst/>
                <a:latin typeface="Helvetica" pitchFamily="2" charset="0"/>
              </a:rPr>
              <a:t>memberikan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makna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terhadapnya</a:t>
            </a:r>
            <a:r>
              <a:rPr lang="en-GB" sz="2100" dirty="0">
                <a:effectLst/>
                <a:latin typeface="Helvetica" pitchFamily="2" charset="0"/>
              </a:rPr>
              <a:t>, </a:t>
            </a:r>
            <a:r>
              <a:rPr lang="en-GB" sz="2100" dirty="0" err="1">
                <a:effectLst/>
                <a:latin typeface="Helvetica" pitchFamily="2" charset="0"/>
              </a:rPr>
              <a:t>sehingga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kita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memerlukan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kepekaan</a:t>
            </a:r>
            <a:r>
              <a:rPr lang="en-GB" sz="2100" dirty="0">
                <a:effectLst/>
                <a:latin typeface="Helvetica" pitchFamily="2" charset="0"/>
              </a:rPr>
              <a:t> dan </a:t>
            </a:r>
            <a:r>
              <a:rPr lang="en-GB" sz="2100" dirty="0" err="1">
                <a:effectLst/>
                <a:latin typeface="Helvetica" pitchFamily="2" charset="0"/>
              </a:rPr>
              <a:t>sisi</a:t>
            </a:r>
            <a:r>
              <a:rPr lang="en-GB" sz="2100" dirty="0">
                <a:effectLst/>
                <a:latin typeface="Helvetica" pitchFamily="2" charset="0"/>
              </a:rPr>
              <a:t> interpersonal (</a:t>
            </a:r>
            <a:r>
              <a:rPr lang="en-GB" sz="2100" dirty="0" err="1">
                <a:effectLst/>
                <a:latin typeface="Helvetica" pitchFamily="2" charset="0"/>
              </a:rPr>
              <a:t>kedekatan</a:t>
            </a:r>
            <a:r>
              <a:rPr lang="en-GB" sz="2100" dirty="0">
                <a:effectLst/>
                <a:latin typeface="Helvetica" pitchFamily="2" charset="0"/>
              </a:rPr>
              <a:t>) </a:t>
            </a:r>
            <a:r>
              <a:rPr lang="en-GB" sz="2100" dirty="0" err="1">
                <a:effectLst/>
                <a:latin typeface="Helvetica" pitchFamily="2" charset="0"/>
              </a:rPr>
              <a:t>terhadap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subjek</a:t>
            </a:r>
            <a:r>
              <a:rPr lang="en-GB" sz="2100" dirty="0">
                <a:latin typeface="Helvetica" pitchFamily="2" charset="0"/>
              </a:rPr>
              <a:t> </a:t>
            </a:r>
            <a:r>
              <a:rPr lang="en-GB" sz="2100" dirty="0" err="1">
                <a:latin typeface="Helvetica" pitchFamily="2" charset="0"/>
              </a:rPr>
              <a:t>atau</a:t>
            </a:r>
            <a:r>
              <a:rPr lang="en-GB" sz="2100" dirty="0"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fenomena</a:t>
            </a:r>
            <a:r>
              <a:rPr lang="en-GB" sz="2100" dirty="0">
                <a:effectLst/>
                <a:latin typeface="Helvetica" pitchFamily="2" charset="0"/>
              </a:rPr>
              <a:t> yang </a:t>
            </a:r>
            <a:r>
              <a:rPr lang="en-GB" sz="2100" dirty="0" err="1">
                <a:effectLst/>
                <a:latin typeface="Helvetica" pitchFamily="2" charset="0"/>
              </a:rPr>
              <a:t>diteliti</a:t>
            </a:r>
            <a:endParaRPr lang="en-GB" sz="21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GB" sz="21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2100" dirty="0" err="1">
                <a:effectLst/>
                <a:latin typeface="Helvetica" pitchFamily="2" charset="0"/>
              </a:rPr>
              <a:t>Walaupun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nantinya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ketika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kita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berbicara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mengenai</a:t>
            </a:r>
            <a:r>
              <a:rPr lang="en-GB" sz="2100" dirty="0">
                <a:effectLst/>
                <a:latin typeface="Helvetica" pitchFamily="2" charset="0"/>
              </a:rPr>
              <a:t> model di </a:t>
            </a:r>
            <a:r>
              <a:rPr lang="en-GB" sz="2100" dirty="0" err="1">
                <a:effectLst/>
                <a:latin typeface="Helvetica" pitchFamily="2" charset="0"/>
              </a:rPr>
              <a:t>dalam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pendekatan</a:t>
            </a:r>
            <a:r>
              <a:rPr lang="en-GB" sz="2100" dirty="0">
                <a:effectLst/>
                <a:latin typeface="Helvetica" pitchFamily="2" charset="0"/>
              </a:rPr>
              <a:t> QUAL </a:t>
            </a:r>
            <a:r>
              <a:rPr lang="en-GB" sz="2100" dirty="0" err="1">
                <a:effectLst/>
                <a:latin typeface="Helvetica" pitchFamily="2" charset="0"/>
              </a:rPr>
              <a:t>itu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ada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beragam</a:t>
            </a:r>
            <a:r>
              <a:rPr lang="en-GB" sz="2100" dirty="0">
                <a:effectLst/>
                <a:latin typeface="Helvetica" pitchFamily="2" charset="0"/>
              </a:rPr>
              <a:t>, </a:t>
            </a:r>
            <a:r>
              <a:rPr lang="en-GB" sz="2100" dirty="0" err="1">
                <a:effectLst/>
                <a:latin typeface="Helvetica" pitchFamily="2" charset="0"/>
              </a:rPr>
              <a:t>seperti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fenomenologi</a:t>
            </a:r>
            <a:r>
              <a:rPr lang="en-GB" sz="2100" dirty="0">
                <a:effectLst/>
                <a:latin typeface="Helvetica" pitchFamily="2" charset="0"/>
              </a:rPr>
              <a:t>, </a:t>
            </a:r>
            <a:r>
              <a:rPr lang="en-GB" sz="2100" i="1" dirty="0">
                <a:effectLst/>
                <a:latin typeface="Helvetica" pitchFamily="2" charset="0"/>
              </a:rPr>
              <a:t>grounded theory</a:t>
            </a:r>
            <a:r>
              <a:rPr lang="en-GB" sz="2100" dirty="0">
                <a:effectLst/>
                <a:latin typeface="Helvetica" pitchFamily="2" charset="0"/>
              </a:rPr>
              <a:t>, </a:t>
            </a:r>
            <a:r>
              <a:rPr lang="en-GB" sz="2100" dirty="0" err="1">
                <a:effectLst/>
                <a:latin typeface="Helvetica" pitchFamily="2" charset="0"/>
              </a:rPr>
              <a:t>etnografi</a:t>
            </a:r>
            <a:r>
              <a:rPr lang="en-GB" sz="2100" dirty="0">
                <a:effectLst/>
                <a:latin typeface="Helvetica" pitchFamily="2" charset="0"/>
              </a:rPr>
              <a:t>, dan </a:t>
            </a:r>
            <a:r>
              <a:rPr lang="en-GB" sz="2100" dirty="0" err="1">
                <a:effectLst/>
                <a:latin typeface="Helvetica" pitchFamily="2" charset="0"/>
              </a:rPr>
              <a:t>sebagainya</a:t>
            </a:r>
            <a:r>
              <a:rPr lang="en-GB" sz="2100" dirty="0">
                <a:effectLst/>
                <a:latin typeface="Helvetica" pitchFamily="2" charset="0"/>
              </a:rPr>
              <a:t>; </a:t>
            </a:r>
            <a:r>
              <a:rPr lang="en-GB" sz="2100" dirty="0" err="1">
                <a:effectLst/>
                <a:latin typeface="Helvetica" pitchFamily="2" charset="0"/>
              </a:rPr>
              <a:t>namun</a:t>
            </a:r>
            <a:r>
              <a:rPr lang="en-GB" sz="2100" dirty="0">
                <a:effectLst/>
                <a:latin typeface="Helvetica" pitchFamily="2" charset="0"/>
              </a:rPr>
              <a:t> inti yang </a:t>
            </a:r>
            <a:r>
              <a:rPr lang="en-GB" sz="2100" dirty="0" err="1">
                <a:effectLst/>
                <a:latin typeface="Helvetica" pitchFamily="2" charset="0"/>
              </a:rPr>
              <a:t>ditekankan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tetap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sama</a:t>
            </a:r>
            <a:r>
              <a:rPr lang="en-GB" sz="2100" dirty="0">
                <a:effectLst/>
                <a:latin typeface="Helvetica" pitchFamily="2" charset="0"/>
              </a:rPr>
              <a:t> </a:t>
            </a:r>
            <a:r>
              <a:rPr lang="en-GB" sz="2100" dirty="0" err="1">
                <a:effectLst/>
                <a:latin typeface="Helvetica" pitchFamily="2" charset="0"/>
              </a:rPr>
              <a:t>yakni</a:t>
            </a:r>
            <a:r>
              <a:rPr lang="en-GB" sz="2100" dirty="0">
                <a:effectLst/>
                <a:latin typeface="Helvetica" pitchFamily="2" charset="0"/>
              </a:rPr>
              <a:t> proses ‘</a:t>
            </a:r>
            <a:r>
              <a:rPr lang="en-GB" sz="2100" dirty="0" err="1">
                <a:effectLst/>
                <a:latin typeface="Helvetica" pitchFamily="2" charset="0"/>
              </a:rPr>
              <a:t>penelusuran</a:t>
            </a:r>
            <a:r>
              <a:rPr lang="en-GB" sz="2100" dirty="0">
                <a:effectLst/>
                <a:latin typeface="Helvetica" pitchFamily="2" charset="0"/>
              </a:rPr>
              <a:t> dan </a:t>
            </a:r>
            <a:r>
              <a:rPr lang="en-GB" sz="2100" dirty="0" err="1">
                <a:effectLst/>
                <a:latin typeface="Helvetica" pitchFamily="2" charset="0"/>
              </a:rPr>
              <a:t>pemahaman</a:t>
            </a:r>
            <a:r>
              <a:rPr lang="en-GB" sz="2100" dirty="0">
                <a:effectLst/>
                <a:latin typeface="Helvetica" pitchFamily="2" charset="0"/>
              </a:rPr>
              <a:t>’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Penerapan</a:t>
            </a:r>
            <a:r>
              <a:rPr lang="en-US" u="sng" dirty="0"/>
              <a:t> QUAL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D7F4A-63B0-DF81-74CD-6681AFA89D1E}"/>
              </a:ext>
            </a:extLst>
          </p:cNvPr>
          <p:cNvSpPr/>
          <p:nvPr/>
        </p:nvSpPr>
        <p:spPr>
          <a:xfrm>
            <a:off x="3536673" y="3072709"/>
            <a:ext cx="1215210" cy="180157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374C9-CC16-EACA-338F-2ACDAFB29094}"/>
              </a:ext>
            </a:extLst>
          </p:cNvPr>
          <p:cNvSpPr/>
          <p:nvPr/>
        </p:nvSpPr>
        <p:spPr>
          <a:xfrm>
            <a:off x="1509993" y="6188650"/>
            <a:ext cx="1591016" cy="30221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34A2C-AB06-0121-3048-9FDE4D3D3777}"/>
              </a:ext>
            </a:extLst>
          </p:cNvPr>
          <p:cNvSpPr/>
          <p:nvPr/>
        </p:nvSpPr>
        <p:spPr>
          <a:xfrm>
            <a:off x="1545774" y="3363051"/>
            <a:ext cx="1555235" cy="230382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44F6AF-D3B9-92F2-8B75-26DAB978FC35}"/>
              </a:ext>
            </a:extLst>
          </p:cNvPr>
          <p:cNvSpPr/>
          <p:nvPr/>
        </p:nvSpPr>
        <p:spPr>
          <a:xfrm>
            <a:off x="3626612" y="6188743"/>
            <a:ext cx="1591016" cy="30221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sitting at a table with a patient&#10;&#10;Description automatically generated">
            <a:extLst>
              <a:ext uri="{FF2B5EF4-FFF2-40B4-BE49-F238E27FC236}">
                <a16:creationId xmlns:a16="http://schemas.microsoft.com/office/drawing/2014/main" id="{92B48386-200A-5AAD-3D2F-8B0F91CD7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325" y="1495249"/>
            <a:ext cx="3301457" cy="2265706"/>
          </a:xfrm>
          <a:prstGeom prst="rect">
            <a:avLst/>
          </a:prstGeom>
        </p:spPr>
      </p:pic>
      <p:pic>
        <p:nvPicPr>
          <p:cNvPr id="17" name="Picture 16" descr="A doctor talking to a person&#10;&#10;Description automatically generated">
            <a:extLst>
              <a:ext uri="{FF2B5EF4-FFF2-40B4-BE49-F238E27FC236}">
                <a16:creationId xmlns:a16="http://schemas.microsoft.com/office/drawing/2014/main" id="{DB2503CB-9175-A780-08CB-B0E8F53F1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3828883"/>
            <a:ext cx="3421488" cy="234808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3EE5ECD-BA29-014D-ADCA-7ACD58E3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774" y="1560178"/>
            <a:ext cx="8926964" cy="46167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Dan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praktiknya</a:t>
            </a:r>
            <a:r>
              <a:rPr lang="en-US" sz="2400" dirty="0"/>
              <a:t>, </a:t>
            </a:r>
            <a:r>
              <a:rPr lang="en-US" sz="2400" dirty="0" err="1"/>
              <a:t>penelitian</a:t>
            </a:r>
            <a:r>
              <a:rPr lang="en-US" sz="2400" dirty="0"/>
              <a:t> QUAL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seringkali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terstandar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batasan-batasan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jelas</a:t>
            </a:r>
            <a:r>
              <a:rPr lang="en-US" sz="2400" dirty="0"/>
              <a:t>, </a:t>
            </a:r>
            <a:r>
              <a:rPr lang="en-US" sz="2400" dirty="0" err="1"/>
              <a:t>justru</a:t>
            </a:r>
            <a:r>
              <a:rPr lang="en-US" sz="2400" dirty="0"/>
              <a:t> sangat </a:t>
            </a:r>
            <a:r>
              <a:rPr lang="en-US" sz="2400" dirty="0" err="1"/>
              <a:t>terbuka</a:t>
            </a:r>
            <a:r>
              <a:rPr lang="en-US" sz="2400" dirty="0"/>
              <a:t> dan </a:t>
            </a:r>
            <a:r>
              <a:rPr lang="en-US" sz="2400" dirty="0" err="1"/>
              <a:t>menyesuaikan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ritme</a:t>
            </a:r>
            <a:r>
              <a:rPr lang="en-US" sz="2400" dirty="0"/>
              <a:t> </a:t>
            </a:r>
            <a:r>
              <a:rPr lang="en-US" sz="2400" dirty="0" err="1"/>
              <a:t>penelusuran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(yang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bertambah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panduan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QUAL </a:t>
            </a:r>
            <a:r>
              <a:rPr lang="en-US" sz="2400" dirty="0" err="1"/>
              <a:t>hanyalah</a:t>
            </a:r>
            <a:r>
              <a:rPr lang="en-US" sz="2400" dirty="0"/>
              <a:t> </a:t>
            </a:r>
            <a:r>
              <a:rPr lang="en-US" sz="2400" dirty="0" err="1"/>
              <a:t>kerangka</a:t>
            </a:r>
            <a:r>
              <a:rPr lang="en-US" sz="2400" dirty="0"/>
              <a:t> </a:t>
            </a:r>
            <a:r>
              <a:rPr lang="en-US" sz="2400" dirty="0" err="1"/>
              <a:t>konseptual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isinya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pastikan</a:t>
            </a:r>
            <a:r>
              <a:rPr lang="en-US" sz="2400" dirty="0"/>
              <a:t> (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QUAN: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X → Y)</a:t>
            </a:r>
            <a:br>
              <a:rPr lang="en-US" sz="2400" dirty="0"/>
            </a:br>
            <a:r>
              <a:rPr lang="en-US" sz="2400" dirty="0"/>
              <a:t>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/region/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/region/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lainnya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Penerapan</a:t>
            </a:r>
            <a:r>
              <a:rPr lang="en-US" u="sng" dirty="0"/>
              <a:t> QUAL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374C9-CC16-EACA-338F-2ACDAFB29094}"/>
              </a:ext>
            </a:extLst>
          </p:cNvPr>
          <p:cNvSpPr/>
          <p:nvPr/>
        </p:nvSpPr>
        <p:spPr>
          <a:xfrm>
            <a:off x="2581555" y="2259588"/>
            <a:ext cx="1045057" cy="312162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2AFC1-CF5B-CD39-E476-5CD74C43E41B}"/>
              </a:ext>
            </a:extLst>
          </p:cNvPr>
          <p:cNvSpPr/>
          <p:nvPr/>
        </p:nvSpPr>
        <p:spPr>
          <a:xfrm>
            <a:off x="4258363" y="2259588"/>
            <a:ext cx="1942740" cy="312162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6ED15-50AC-AFCE-8A75-93DB1532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2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774" y="1560179"/>
            <a:ext cx="8926964" cy="11565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QUAL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retroduktif</a:t>
            </a:r>
            <a:r>
              <a:rPr lang="en-US" sz="2400" dirty="0"/>
              <a:t> </a:t>
            </a:r>
            <a:r>
              <a:rPr lang="en-US" sz="2400" dirty="0" err="1"/>
              <a:t>yakni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‘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’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dan data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pengombinasian</a:t>
            </a:r>
            <a:r>
              <a:rPr lang="en-US" sz="2400" dirty="0"/>
              <a:t>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berlangsung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Penerapan</a:t>
            </a:r>
            <a:r>
              <a:rPr lang="en-US" u="sng" dirty="0"/>
              <a:t> QUAL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374C9-CC16-EACA-338F-2ACDAFB29094}"/>
              </a:ext>
            </a:extLst>
          </p:cNvPr>
          <p:cNvSpPr/>
          <p:nvPr/>
        </p:nvSpPr>
        <p:spPr>
          <a:xfrm>
            <a:off x="7403175" y="4961141"/>
            <a:ext cx="1207228" cy="320280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2AFC1-CF5B-CD39-E476-5CD74C43E41B}"/>
              </a:ext>
            </a:extLst>
          </p:cNvPr>
          <p:cNvSpPr/>
          <p:nvPr/>
        </p:nvSpPr>
        <p:spPr>
          <a:xfrm>
            <a:off x="6352206" y="1637565"/>
            <a:ext cx="1453324" cy="273440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DC78E-DBBF-49CB-AC5B-C008516ECD0B}"/>
              </a:ext>
            </a:extLst>
          </p:cNvPr>
          <p:cNvSpPr txBox="1"/>
          <p:nvPr/>
        </p:nvSpPr>
        <p:spPr>
          <a:xfrm>
            <a:off x="1328226" y="4867744"/>
            <a:ext cx="95355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Hasil yang </a:t>
            </a:r>
            <a:r>
              <a:rPr lang="en-US" sz="2400" dirty="0" err="1"/>
              <a:t>diperoleh</a:t>
            </a:r>
            <a:r>
              <a:rPr lang="en-US" sz="2400" dirty="0"/>
              <a:t> pun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beragam</a:t>
            </a:r>
            <a:r>
              <a:rPr lang="en-US" sz="2400" dirty="0"/>
              <a:t>:</a:t>
            </a:r>
          </a:p>
          <a:p>
            <a:pPr marL="457200" indent="-457200" algn="ctr">
              <a:buAutoNum type="arabicParenBoth"/>
            </a:pP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selaras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data</a:t>
            </a:r>
          </a:p>
          <a:p>
            <a:pPr marL="457200" indent="-457200" algn="ctr">
              <a:buAutoNum type="arabicParenBoth"/>
            </a:pP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selaras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catatan</a:t>
            </a:r>
            <a:r>
              <a:rPr lang="en-US" sz="2400" dirty="0"/>
              <a:t> (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)</a:t>
            </a:r>
          </a:p>
          <a:p>
            <a:pPr marL="457200" indent="-457200" algn="ctr">
              <a:buAutoNum type="arabicParenBoth"/>
            </a:pP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selaras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data </a:t>
            </a:r>
            <a:r>
              <a:rPr lang="en-US" sz="2400" dirty="0" err="1"/>
              <a:t>sepenuhnya</a:t>
            </a:r>
            <a:r>
              <a:rPr lang="en-US" sz="2400" dirty="0"/>
              <a:t> (</a:t>
            </a:r>
            <a:r>
              <a:rPr lang="en-US" sz="2400" dirty="0" err="1"/>
              <a:t>menguatkan</a:t>
            </a:r>
            <a:r>
              <a:rPr lang="en-US" sz="2400" dirty="0"/>
              <a:t>/</a:t>
            </a:r>
            <a:r>
              <a:rPr lang="en-US" sz="2400" dirty="0" err="1"/>
              <a:t>menjelaskan</a:t>
            </a:r>
            <a:r>
              <a:rPr lang="en-US" sz="2400" dirty="0"/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B5809-FC60-0A78-A88F-1061A8E11072}"/>
              </a:ext>
            </a:extLst>
          </p:cNvPr>
          <p:cNvSpPr/>
          <p:nvPr/>
        </p:nvSpPr>
        <p:spPr>
          <a:xfrm>
            <a:off x="2397821" y="2771004"/>
            <a:ext cx="1860542" cy="1855304"/>
          </a:xfrm>
          <a:prstGeom prst="ellipse">
            <a:avLst/>
          </a:prstGeom>
          <a:solidFill>
            <a:srgbClr val="FFE9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Teori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B9234D-1C9E-3658-C294-6F0E99290851}"/>
              </a:ext>
            </a:extLst>
          </p:cNvPr>
          <p:cNvSpPr/>
          <p:nvPr/>
        </p:nvSpPr>
        <p:spPr>
          <a:xfrm>
            <a:off x="7933637" y="2725510"/>
            <a:ext cx="1860542" cy="1855304"/>
          </a:xfrm>
          <a:prstGeom prst="ellipse">
            <a:avLst/>
          </a:prstGeom>
          <a:solidFill>
            <a:srgbClr val="885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22E00A-6BC6-7BD1-A825-1D8DD7484158}"/>
              </a:ext>
            </a:extLst>
          </p:cNvPr>
          <p:cNvCxnSpPr>
            <a:cxnSpLocks/>
          </p:cNvCxnSpPr>
          <p:nvPr/>
        </p:nvCxnSpPr>
        <p:spPr>
          <a:xfrm>
            <a:off x="4585252" y="3429953"/>
            <a:ext cx="3021495" cy="0"/>
          </a:xfrm>
          <a:prstGeom prst="straightConnector1">
            <a:avLst/>
          </a:prstGeom>
          <a:ln w="57150">
            <a:solidFill>
              <a:srgbClr val="E69E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F9589C-D436-177E-2C6B-B02805EC0637}"/>
              </a:ext>
            </a:extLst>
          </p:cNvPr>
          <p:cNvCxnSpPr>
            <a:cxnSpLocks/>
          </p:cNvCxnSpPr>
          <p:nvPr/>
        </p:nvCxnSpPr>
        <p:spPr>
          <a:xfrm flipH="1">
            <a:off x="4498507" y="4044828"/>
            <a:ext cx="3021495" cy="0"/>
          </a:xfrm>
          <a:prstGeom prst="straightConnector1">
            <a:avLst/>
          </a:prstGeom>
          <a:ln w="57150">
            <a:solidFill>
              <a:srgbClr val="E69E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13784B8-0D78-5C1F-06A4-15316A25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811" y="1637565"/>
            <a:ext cx="8260378" cy="4162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Akan </a:t>
            </a:r>
            <a:r>
              <a:rPr lang="en-US" sz="2400" dirty="0" err="1"/>
              <a:t>tetapi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dipahami</a:t>
            </a:r>
            <a:r>
              <a:rPr lang="en-US" sz="2400" dirty="0"/>
              <a:t> di </a:t>
            </a:r>
            <a:r>
              <a:rPr lang="en-US" sz="2400" dirty="0" err="1"/>
              <a:t>sini</a:t>
            </a:r>
            <a:r>
              <a:rPr lang="en-US" sz="2400" dirty="0"/>
              <a:t>, data QUAL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salah,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pengalaman-nyata</a:t>
            </a:r>
            <a:r>
              <a:rPr lang="en-US" sz="2400" dirty="0"/>
              <a:t> (</a:t>
            </a:r>
            <a:r>
              <a:rPr lang="en-US" sz="2400" dirty="0" err="1"/>
              <a:t>hidup</a:t>
            </a:r>
            <a:r>
              <a:rPr lang="en-US" sz="2400" dirty="0"/>
              <a:t>) </a:t>
            </a:r>
            <a:r>
              <a:rPr lang="en-US" sz="2400" dirty="0" err="1"/>
              <a:t>subjek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kontekstual</a:t>
            </a:r>
            <a:r>
              <a:rPr lang="en-US" sz="2400" dirty="0"/>
              <a:t> (</a:t>
            </a:r>
            <a:r>
              <a:rPr lang="en-US" sz="2400" dirty="0" err="1"/>
              <a:t>dependen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konteksnya</a:t>
            </a:r>
            <a:r>
              <a:rPr lang="en-US" sz="2400" dirty="0"/>
              <a:t>),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dinegasikan</a:t>
            </a:r>
            <a:r>
              <a:rPr lang="en-US" sz="2400" dirty="0"/>
              <a:t>/</a:t>
            </a:r>
            <a:r>
              <a:rPr lang="en-US" sz="2400" dirty="0" err="1"/>
              <a:t>ditolak</a:t>
            </a:r>
            <a:r>
              <a:rPr lang="en-US" sz="2400" dirty="0"/>
              <a:t>; </a:t>
            </a:r>
            <a:r>
              <a:rPr lang="en-US" sz="2400" dirty="0" err="1"/>
              <a:t>sementara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selaras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data, </a:t>
            </a:r>
            <a:r>
              <a:rPr lang="en-US" sz="2400" dirty="0" err="1"/>
              <a:t>ini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dicari</a:t>
            </a:r>
            <a:r>
              <a:rPr lang="en-US" sz="2400" dirty="0"/>
              <a:t> </a:t>
            </a:r>
            <a:r>
              <a:rPr lang="en-US" sz="2400" dirty="0" err="1"/>
              <a:t>penjelasnya</a:t>
            </a:r>
            <a:endParaRPr lang="en-US" sz="2400" dirty="0"/>
          </a:p>
          <a:p>
            <a:pPr marL="457200" indent="-457200" algn="ctr">
              <a:buAutoNum type="arabicParenBoth"/>
            </a:pP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selaras</a:t>
            </a:r>
            <a:r>
              <a:rPr lang="en-US" sz="2400" dirty="0"/>
              <a:t>?</a:t>
            </a:r>
          </a:p>
          <a:p>
            <a:pPr marL="457200" indent="-457200" algn="ctr">
              <a:buAutoNum type="arabicParenBoth"/>
            </a:pPr>
            <a:r>
              <a:rPr lang="en-US" sz="2400" dirty="0" err="1"/>
              <a:t>hal-hal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pada </a:t>
            </a:r>
            <a:r>
              <a:rPr lang="en-US" sz="2400" dirty="0" err="1"/>
              <a:t>akhirnya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/</a:t>
            </a:r>
            <a:r>
              <a:rPr lang="en-US" sz="2400" dirty="0" err="1"/>
              <a:t>berkontribusi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?</a:t>
            </a:r>
          </a:p>
          <a:p>
            <a:pPr marL="457200" indent="-457200" algn="ctr">
              <a:buAutoNum type="arabicParenBoth"/>
            </a:pPr>
            <a:r>
              <a:rPr lang="en-US" sz="2400" dirty="0" err="1"/>
              <a:t>lingkungan</a:t>
            </a:r>
            <a:r>
              <a:rPr lang="en-US" sz="2400" dirty="0"/>
              <a:t>/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pada </a:t>
            </a:r>
            <a:r>
              <a:rPr lang="en-US" sz="2400" dirty="0" err="1"/>
              <a:t>akhirnya</a:t>
            </a:r>
            <a:r>
              <a:rPr lang="en-US" sz="2400" dirty="0"/>
              <a:t> </a:t>
            </a:r>
            <a:r>
              <a:rPr lang="en-US" sz="2400" dirty="0" err="1"/>
              <a:t>bersebrangan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(</a:t>
            </a:r>
            <a:r>
              <a:rPr lang="en-US" sz="2400" dirty="0" err="1"/>
              <a:t>pengecualian</a:t>
            </a:r>
            <a:r>
              <a:rPr lang="en-US" sz="2400" dirty="0"/>
              <a:t>)?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Penerapan</a:t>
            </a:r>
            <a:r>
              <a:rPr lang="en-US" u="sng" dirty="0"/>
              <a:t> QUAL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2AFC1-CF5B-CD39-E476-5CD74C43E41B}"/>
              </a:ext>
            </a:extLst>
          </p:cNvPr>
          <p:cNvSpPr/>
          <p:nvPr/>
        </p:nvSpPr>
        <p:spPr>
          <a:xfrm>
            <a:off x="6644306" y="3302000"/>
            <a:ext cx="2461594" cy="342900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C73F1-1634-1FE9-D18F-A9E300DC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1560178"/>
            <a:ext cx="5396919" cy="4616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Oleh </a:t>
            </a:r>
            <a:r>
              <a:rPr lang="en-US" sz="2400" dirty="0" err="1"/>
              <a:t>sebab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data-</a:t>
            </a:r>
            <a:r>
              <a:rPr lang="en-US" sz="2400" dirty="0" err="1"/>
              <a:t>penjelas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QUAL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sangat </a:t>
            </a:r>
            <a:r>
              <a:rPr lang="en-US" sz="2400" dirty="0" err="1"/>
              <a:t>luas</a:t>
            </a:r>
            <a:r>
              <a:rPr lang="en-US" sz="2400" dirty="0"/>
              <a:t> dan </a:t>
            </a:r>
            <a:r>
              <a:rPr lang="en-US" sz="2400" dirty="0" err="1"/>
              <a:t>terbagi-bagi</a:t>
            </a:r>
            <a:r>
              <a:rPr lang="en-US" sz="2400" dirty="0"/>
              <a:t> (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/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faktornya</a:t>
            </a:r>
            <a:r>
              <a:rPr lang="en-US" sz="2400" dirty="0"/>
              <a:t>/</a:t>
            </a:r>
            <a:r>
              <a:rPr lang="en-US" sz="2400" dirty="0" err="1"/>
              <a:t>relasinya</a:t>
            </a:r>
            <a:r>
              <a:rPr lang="en-US" sz="2400" dirty="0"/>
              <a:t> </a:t>
            </a:r>
            <a:r>
              <a:rPr lang="en-US" sz="2400" dirty="0" err="1"/>
              <a:t>xyz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sebagainya</a:t>
            </a:r>
            <a:r>
              <a:rPr lang="en-US" sz="2400" dirty="0"/>
              <a:t>), dan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lah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ciri</a:t>
            </a:r>
            <a:r>
              <a:rPr lang="en-US" sz="2400" dirty="0"/>
              <a:t> </a:t>
            </a:r>
            <a:r>
              <a:rPr lang="en-US" sz="2400" dirty="0" err="1"/>
              <a:t>khas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QUAL</a:t>
            </a:r>
          </a:p>
          <a:p>
            <a:pPr marL="0" indent="0">
              <a:buNone/>
            </a:pP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kematian</a:t>
            </a:r>
            <a:r>
              <a:rPr lang="en-US" sz="2400" dirty="0"/>
              <a:t> → </a:t>
            </a:r>
            <a:r>
              <a:rPr lang="en-US" sz="2400" dirty="0" err="1"/>
              <a:t>definisinya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beragam</a:t>
            </a:r>
            <a:r>
              <a:rPr lang="en-US" sz="2400" dirty="0"/>
              <a:t> dan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memengaruhinya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beragam</a:t>
            </a:r>
            <a:r>
              <a:rPr lang="en-US" sz="2400" dirty="0"/>
              <a:t> (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; </a:t>
            </a:r>
            <a:r>
              <a:rPr lang="en-US" sz="2400" dirty="0" err="1"/>
              <a:t>berpindahnya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; </a:t>
            </a:r>
            <a:r>
              <a:rPr lang="en-US" sz="2400" dirty="0" err="1"/>
              <a:t>kembalinya</a:t>
            </a:r>
            <a:r>
              <a:rPr lang="en-US" sz="2400" dirty="0"/>
              <a:t> </a:t>
            </a:r>
            <a:r>
              <a:rPr lang="en-US" sz="2400" dirty="0" err="1"/>
              <a:t>ruh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sang </a:t>
            </a:r>
            <a:r>
              <a:rPr lang="en-US" sz="2400" dirty="0" err="1"/>
              <a:t>Pencipta</a:t>
            </a:r>
            <a:r>
              <a:rPr lang="en-US" sz="2400" dirty="0"/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Penerapan</a:t>
            </a:r>
            <a:r>
              <a:rPr lang="en-US" u="sng" dirty="0"/>
              <a:t> QUAL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374C9-CC16-EACA-338F-2ACDAFB29094}"/>
              </a:ext>
            </a:extLst>
          </p:cNvPr>
          <p:cNvSpPr/>
          <p:nvPr/>
        </p:nvSpPr>
        <p:spPr>
          <a:xfrm>
            <a:off x="2668248" y="4092930"/>
            <a:ext cx="2263515" cy="183119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34A2C-AB06-0121-3048-9FDE4D3D3777}"/>
              </a:ext>
            </a:extLst>
          </p:cNvPr>
          <p:cNvSpPr/>
          <p:nvPr/>
        </p:nvSpPr>
        <p:spPr>
          <a:xfrm>
            <a:off x="1545774" y="3645764"/>
            <a:ext cx="1122475" cy="183119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kneeling in front of a flower bed&#10;&#10;Description automatically generated">
            <a:extLst>
              <a:ext uri="{FF2B5EF4-FFF2-40B4-BE49-F238E27FC236}">
                <a16:creationId xmlns:a16="http://schemas.microsoft.com/office/drawing/2014/main" id="{AE8B8C8C-278C-E213-9638-054CB1320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67" y="1781152"/>
            <a:ext cx="3362596" cy="2326324"/>
          </a:xfrm>
          <a:prstGeom prst="rect">
            <a:avLst/>
          </a:prstGeom>
        </p:spPr>
      </p:pic>
      <p:pic>
        <p:nvPicPr>
          <p:cNvPr id="11" name="Picture 10" descr="A person walking on a striped surface&#10;&#10;Description automatically generated">
            <a:extLst>
              <a:ext uri="{FF2B5EF4-FFF2-40B4-BE49-F238E27FC236}">
                <a16:creationId xmlns:a16="http://schemas.microsoft.com/office/drawing/2014/main" id="{C2FA79EC-8CCE-AE33-F34F-0B087F713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167" y="4092930"/>
            <a:ext cx="3435560" cy="237680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F079B63-20AA-6000-CA93-F7A5CC60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853" y="1637565"/>
            <a:ext cx="8542294" cy="4162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pemodelan</a:t>
            </a:r>
            <a:r>
              <a:rPr lang="en-US" sz="2400" dirty="0"/>
              <a:t> </a:t>
            </a:r>
            <a:r>
              <a:rPr lang="en-US" sz="2400" dirty="0" err="1"/>
              <a:t>alatnya</a:t>
            </a:r>
            <a:r>
              <a:rPr lang="en-US" sz="2400" dirty="0"/>
              <a:t>, </a:t>
            </a:r>
            <a:r>
              <a:rPr lang="en-US" sz="2400" dirty="0" err="1"/>
              <a:t>wawancara</a:t>
            </a:r>
            <a:r>
              <a:rPr lang="en-US" sz="2400" dirty="0"/>
              <a:t> QUAL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: (1) </a:t>
            </a:r>
            <a:r>
              <a:rPr lang="en-US" sz="2400" dirty="0" err="1"/>
              <a:t>terstruktur</a:t>
            </a:r>
            <a:r>
              <a:rPr lang="en-US" sz="2400" dirty="0"/>
              <a:t> (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); (2) semi-</a:t>
            </a:r>
            <a:r>
              <a:rPr lang="en-US" sz="2400" dirty="0" err="1"/>
              <a:t>struktur</a:t>
            </a:r>
            <a:r>
              <a:rPr lang="en-US" sz="2400" dirty="0"/>
              <a:t>; (3)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terstruktur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Pada </a:t>
            </a:r>
            <a:r>
              <a:rPr lang="en-US" sz="2400" dirty="0" err="1"/>
              <a:t>kesehatan</a:t>
            </a:r>
            <a:r>
              <a:rPr lang="en-US" sz="2400" dirty="0"/>
              <a:t>, </a:t>
            </a:r>
            <a:r>
              <a:rPr lang="en-US" sz="2400" dirty="0" err="1"/>
              <a:t>pola</a:t>
            </a:r>
            <a:r>
              <a:rPr lang="en-US" sz="2400" dirty="0"/>
              <a:t> yang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diterapkan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semi-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mengingat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isu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dikejar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panduan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fleksibel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proses </a:t>
            </a:r>
            <a:r>
              <a:rPr lang="en-US" sz="2400" dirty="0" err="1"/>
              <a:t>wawancara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hadirnya</a:t>
            </a:r>
            <a:r>
              <a:rPr lang="en-US" sz="2400" dirty="0"/>
              <a:t> data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dan kaya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Wawancara</a:t>
            </a:r>
            <a:r>
              <a:rPr lang="en-US" u="sng" dirty="0"/>
              <a:t> QUAL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2AFC1-CF5B-CD39-E476-5CD74C43E41B}"/>
              </a:ext>
            </a:extLst>
          </p:cNvPr>
          <p:cNvSpPr/>
          <p:nvPr/>
        </p:nvSpPr>
        <p:spPr>
          <a:xfrm>
            <a:off x="2753194" y="3562457"/>
            <a:ext cx="1848786" cy="349976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59138D-CC5E-AB64-DB03-3E486CB3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4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627" y="1817447"/>
            <a:ext cx="7852746" cy="4162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Panduan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garis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digali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asumsi</a:t>
            </a:r>
            <a:r>
              <a:rPr lang="en-US" sz="2400" dirty="0"/>
              <a:t> di </a:t>
            </a:r>
            <a:r>
              <a:rPr lang="en-US" sz="2400" dirty="0" err="1"/>
              <a:t>awal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err="1"/>
              <a:t>Sebagaimana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‘proses </a:t>
            </a:r>
            <a:r>
              <a:rPr lang="en-US" sz="2400" dirty="0" err="1"/>
              <a:t>berduka</a:t>
            </a:r>
            <a:r>
              <a:rPr lang="en-US" sz="2400" dirty="0"/>
              <a:t>’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garis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tau </a:t>
            </a:r>
            <a:r>
              <a:rPr lang="en-US" sz="2400" dirty="0" err="1"/>
              <a:t>tentang</a:t>
            </a:r>
            <a:r>
              <a:rPr lang="en-US" sz="2400" dirty="0"/>
              <a:t> ‘</a:t>
            </a:r>
            <a:r>
              <a:rPr lang="en-US" sz="2400" dirty="0" err="1"/>
              <a:t>definisi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kematian</a:t>
            </a:r>
            <a:r>
              <a:rPr lang="en-US" sz="2400" dirty="0"/>
              <a:t>’ dan ‘</a:t>
            </a:r>
            <a:r>
              <a:rPr lang="en-US" sz="2400" dirty="0" err="1"/>
              <a:t>definisi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berduka</a:t>
            </a:r>
            <a:r>
              <a:rPr lang="en-US" sz="2400" dirty="0"/>
              <a:t>’</a:t>
            </a:r>
          </a:p>
          <a:p>
            <a:pPr marL="0" indent="0" algn="ctr">
              <a:buNone/>
            </a:pP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keberadaan</a:t>
            </a:r>
            <a:r>
              <a:rPr lang="en-US" sz="2400" dirty="0"/>
              <a:t> </a:t>
            </a:r>
            <a:r>
              <a:rPr lang="en-US" sz="2400" dirty="0" err="1"/>
              <a:t>panduan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peneliti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menggali</a:t>
            </a:r>
            <a:r>
              <a:rPr lang="en-US" sz="2400" dirty="0"/>
              <a:t> dan </a:t>
            </a:r>
            <a:r>
              <a:rPr lang="en-US" sz="2400" dirty="0" err="1"/>
              <a:t>menguliti</a:t>
            </a:r>
            <a:r>
              <a:rPr lang="en-US" sz="2400" dirty="0"/>
              <a:t> pada </a:t>
            </a:r>
            <a:r>
              <a:rPr lang="en-US" sz="2400" dirty="0" err="1"/>
              <a:t>subjek</a:t>
            </a:r>
            <a:r>
              <a:rPr lang="en-US" sz="2400" dirty="0"/>
              <a:t> yang </a:t>
            </a:r>
            <a:r>
              <a:rPr lang="en-US" sz="2400" dirty="0" err="1"/>
              <a:t>diwawancarai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Wawancara</a:t>
            </a:r>
            <a:r>
              <a:rPr lang="en-US" u="sng" dirty="0"/>
              <a:t> QUAL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2AFC1-CF5B-CD39-E476-5CD74C43E41B}"/>
              </a:ext>
            </a:extLst>
          </p:cNvPr>
          <p:cNvSpPr/>
          <p:nvPr/>
        </p:nvSpPr>
        <p:spPr>
          <a:xfrm>
            <a:off x="3773154" y="4455937"/>
            <a:ext cx="3122322" cy="280955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BB1AA1-0424-4F67-D341-D27E822D89A5}"/>
              </a:ext>
            </a:extLst>
          </p:cNvPr>
          <p:cNvSpPr/>
          <p:nvPr/>
        </p:nvSpPr>
        <p:spPr>
          <a:xfrm>
            <a:off x="6264020" y="1910108"/>
            <a:ext cx="2984911" cy="280955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2B755-74FC-32D0-99A8-513E8F7F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5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627" y="1652555"/>
            <a:ext cx="7852746" cy="4162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Pola semi-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menggali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perspektif</a:t>
            </a:r>
            <a:r>
              <a:rPr lang="en-US" sz="2400" dirty="0"/>
              <a:t>, </a:t>
            </a:r>
            <a:r>
              <a:rPr lang="en-US" sz="2400" dirty="0" err="1"/>
              <a:t>pemahaman</a:t>
            </a:r>
            <a:r>
              <a:rPr lang="en-US" sz="2400" dirty="0"/>
              <a:t>, </a:t>
            </a:r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 yang </a:t>
            </a:r>
            <a:r>
              <a:rPr lang="en-US" sz="2400" dirty="0" err="1"/>
              <a:t>dikonstruksi</a:t>
            </a:r>
            <a:r>
              <a:rPr lang="en-US" sz="2400" dirty="0"/>
              <a:t> oleh </a:t>
            </a:r>
            <a:r>
              <a:rPr lang="en-US" sz="2400" dirty="0" err="1"/>
              <a:t>subjek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/</a:t>
            </a:r>
            <a:r>
              <a:rPr lang="en-US" sz="2400" dirty="0" err="1"/>
              <a:t>fenomena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, yang </a:t>
            </a:r>
            <a:r>
              <a:rPr lang="en-US" sz="2400" dirty="0" err="1"/>
              <a:t>beririsan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kedirian</a:t>
            </a:r>
            <a:r>
              <a:rPr lang="en-US" sz="2400" dirty="0"/>
              <a:t>/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pola</a:t>
            </a:r>
            <a:r>
              <a:rPr lang="en-US" sz="2400" dirty="0"/>
              <a:t> semi-</a:t>
            </a:r>
            <a:r>
              <a:rPr lang="en-US" sz="2400" dirty="0" err="1"/>
              <a:t>struktur</a:t>
            </a:r>
            <a:r>
              <a:rPr lang="en-US" sz="2400" dirty="0"/>
              <a:t> juga </a:t>
            </a:r>
            <a:r>
              <a:rPr lang="en-US" sz="2400" dirty="0" err="1"/>
              <a:t>mengurangi</a:t>
            </a:r>
            <a:r>
              <a:rPr lang="en-US" sz="2400" dirty="0"/>
              <a:t> bias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peneliti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(</a:t>
            </a:r>
            <a:r>
              <a:rPr lang="en-US" sz="2400" dirty="0" err="1"/>
              <a:t>mengarahkan</a:t>
            </a:r>
            <a:r>
              <a:rPr lang="en-US" sz="2400" dirty="0"/>
              <a:t> yang </a:t>
            </a:r>
            <a:r>
              <a:rPr lang="en-US" sz="2400" dirty="0" err="1"/>
              <a:t>umumnya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QUAN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lepas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kerangka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yang </a:t>
            </a:r>
            <a:r>
              <a:rPr lang="en-US" sz="2400" dirty="0" err="1"/>
              <a:t>dipakai</a:t>
            </a:r>
            <a:r>
              <a:rPr lang="en-US" sz="2400" dirty="0"/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Wawancara</a:t>
            </a:r>
            <a:r>
              <a:rPr lang="en-US" u="sng" dirty="0"/>
              <a:t> QUAL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2AFC1-CF5B-CD39-E476-5CD74C43E41B}"/>
              </a:ext>
            </a:extLst>
          </p:cNvPr>
          <p:cNvSpPr/>
          <p:nvPr/>
        </p:nvSpPr>
        <p:spPr>
          <a:xfrm>
            <a:off x="8379502" y="3823848"/>
            <a:ext cx="1528996" cy="280955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BB1AA1-0424-4F67-D341-D27E822D89A5}"/>
              </a:ext>
            </a:extLst>
          </p:cNvPr>
          <p:cNvSpPr/>
          <p:nvPr/>
        </p:nvSpPr>
        <p:spPr>
          <a:xfrm>
            <a:off x="8529403" y="1745216"/>
            <a:ext cx="1229194" cy="280955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05FA7-C38B-B1CA-B262-1EF46AF7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1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1560178"/>
            <a:ext cx="5396919" cy="4616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Sementara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formatnya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(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peneliti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grup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Sedangkan</a:t>
            </a:r>
            <a:r>
              <a:rPr lang="en-US" sz="2400" dirty="0"/>
              <a:t> pada </a:t>
            </a: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grup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efisiensi</a:t>
            </a:r>
            <a:r>
              <a:rPr lang="en-US" sz="2400" dirty="0"/>
              <a:t> </a:t>
            </a:r>
            <a:r>
              <a:rPr lang="en-US" sz="2400" dirty="0" err="1"/>
              <a:t>tersendiri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 pada bias </a:t>
            </a:r>
            <a:r>
              <a:rPr lang="en-US" sz="2400" dirty="0" err="1"/>
              <a:t>sebagaimana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tergiringnya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opini</a:t>
            </a:r>
            <a:r>
              <a:rPr lang="en-US" sz="2400" dirty="0"/>
              <a:t> oleh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grup</a:t>
            </a:r>
            <a:r>
              <a:rPr lang="en-US" sz="2400" dirty="0"/>
              <a:t> (</a:t>
            </a:r>
            <a:r>
              <a:rPr lang="en-US" sz="2400" dirty="0" err="1"/>
              <a:t>jawaban</a:t>
            </a:r>
            <a:r>
              <a:rPr lang="en-US" sz="2400" dirty="0"/>
              <a:t> yang </a:t>
            </a:r>
            <a:r>
              <a:rPr lang="en-US" sz="2400" dirty="0" err="1"/>
              <a:t>mengarahkan</a:t>
            </a:r>
            <a:r>
              <a:rPr lang="en-US" sz="2400" dirty="0"/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Wawancara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QUAL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374C9-CC16-EACA-338F-2ACDAFB29094}"/>
              </a:ext>
            </a:extLst>
          </p:cNvPr>
          <p:cNvSpPr/>
          <p:nvPr/>
        </p:nvSpPr>
        <p:spPr>
          <a:xfrm>
            <a:off x="4233378" y="2321767"/>
            <a:ext cx="1402919" cy="183119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34A2C-AB06-0121-3048-9FDE4D3D3777}"/>
              </a:ext>
            </a:extLst>
          </p:cNvPr>
          <p:cNvSpPr/>
          <p:nvPr/>
        </p:nvSpPr>
        <p:spPr>
          <a:xfrm>
            <a:off x="2939858" y="2008897"/>
            <a:ext cx="732731" cy="183119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person talking to another person&#10;&#10;Description automatically generated">
            <a:extLst>
              <a:ext uri="{FF2B5EF4-FFF2-40B4-BE49-F238E27FC236}">
                <a16:creationId xmlns:a16="http://schemas.microsoft.com/office/drawing/2014/main" id="{EE4B4798-9CA9-168D-D0B4-B5BB71A2B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335" y="1534501"/>
            <a:ext cx="3371433" cy="2334069"/>
          </a:xfrm>
          <a:prstGeom prst="rect">
            <a:avLst/>
          </a:prstGeom>
        </p:spPr>
      </p:pic>
      <p:pic>
        <p:nvPicPr>
          <p:cNvPr id="10" name="Picture 9" descr="A person looking at a group of people&#10;&#10;Description automatically generated">
            <a:extLst>
              <a:ext uri="{FF2B5EF4-FFF2-40B4-BE49-F238E27FC236}">
                <a16:creationId xmlns:a16="http://schemas.microsoft.com/office/drawing/2014/main" id="{9F48B7A4-8CBC-ADEE-AF6C-9F008E9FE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228" y="3868569"/>
            <a:ext cx="3261539" cy="225798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A089F07-BB90-E267-9EAA-835F795D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627" y="1392429"/>
            <a:ext cx="7852746" cy="4162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Pada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sampel</a:t>
            </a:r>
            <a:r>
              <a:rPr lang="en-US" sz="2400" dirty="0"/>
              <a:t> QUAL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bervariatif</a:t>
            </a:r>
            <a:r>
              <a:rPr lang="en-US" sz="2400" dirty="0"/>
              <a:t> dan </a:t>
            </a:r>
            <a:r>
              <a:rPr lang="en-US" sz="2400" dirty="0" err="1"/>
              <a:t>beragam</a:t>
            </a:r>
            <a:r>
              <a:rPr lang="en-US" sz="2400" dirty="0"/>
              <a:t>, </a:t>
            </a:r>
            <a:r>
              <a:rPr lang="en-US" sz="2400" dirty="0" err="1"/>
              <a:t>terkesan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ajeg</a:t>
            </a:r>
            <a:r>
              <a:rPr lang="en-US" sz="2400" dirty="0"/>
              <a:t> </a:t>
            </a:r>
            <a:r>
              <a:rPr lang="en-US" sz="2400" dirty="0" err="1"/>
              <a:t>sebagaimana</a:t>
            </a:r>
            <a:r>
              <a:rPr lang="en-US" sz="2400" dirty="0"/>
              <a:t> QUAN,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homogen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heterogen</a:t>
            </a:r>
            <a:r>
              <a:rPr lang="en-US" sz="2400" dirty="0"/>
              <a:t>;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purposif</a:t>
            </a:r>
            <a:r>
              <a:rPr lang="en-US" sz="2400" dirty="0"/>
              <a:t> (</a:t>
            </a:r>
            <a:r>
              <a:rPr lang="en-US" sz="2400" dirty="0" err="1"/>
              <a:t>kriteria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: </a:t>
            </a:r>
            <a:r>
              <a:rPr lang="en-US" sz="2400" dirty="0" err="1"/>
              <a:t>umur</a:t>
            </a:r>
            <a:r>
              <a:rPr lang="en-US" sz="2400" dirty="0"/>
              <a:t>,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kelamin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acak</a:t>
            </a:r>
            <a:r>
              <a:rPr lang="en-US" sz="2400" dirty="0"/>
              <a:t> </a:t>
            </a:r>
            <a:r>
              <a:rPr lang="en-US" sz="2400" dirty="0" err="1"/>
              <a:t>sekalipun</a:t>
            </a:r>
            <a:r>
              <a:rPr lang="en-US" sz="2400" dirty="0"/>
              <a:t>,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juga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i="1" dirty="0"/>
              <a:t>convenience</a:t>
            </a:r>
            <a:r>
              <a:rPr lang="en-US" sz="2400" dirty="0"/>
              <a:t> yang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ditujukan</a:t>
            </a:r>
            <a:r>
              <a:rPr lang="en-US" sz="2400" dirty="0"/>
              <a:t> pada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sempit</a:t>
            </a:r>
            <a:r>
              <a:rPr lang="en-US" sz="2400" dirty="0"/>
              <a:t> (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dan </a:t>
            </a:r>
            <a:r>
              <a:rPr lang="en-US" sz="2400" dirty="0" err="1"/>
              <a:t>keterbatas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: </a:t>
            </a:r>
            <a:r>
              <a:rPr lang="en-US" sz="2400" dirty="0" err="1"/>
              <a:t>lokasi</a:t>
            </a:r>
            <a:r>
              <a:rPr lang="en-US" sz="2400" dirty="0"/>
              <a:t>, </a:t>
            </a:r>
            <a:r>
              <a:rPr lang="en-US" sz="2400" dirty="0" err="1"/>
              <a:t>waktu</a:t>
            </a:r>
            <a:r>
              <a:rPr lang="en-US" sz="2400" dirty="0"/>
              <a:t>)</a:t>
            </a:r>
          </a:p>
          <a:p>
            <a:pPr marL="0" indent="0" algn="ctr">
              <a:buNone/>
            </a:pPr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QUAL juga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en-US" sz="2400" dirty="0" err="1"/>
              <a:t>pasti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sampel</a:t>
            </a:r>
            <a:r>
              <a:rPr lang="en-US" sz="2400" dirty="0"/>
              <a:t>, </a:t>
            </a:r>
            <a:r>
              <a:rPr lang="en-US" sz="2400" dirty="0" err="1"/>
              <a:t>sementara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QUAL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munculnya</a:t>
            </a:r>
            <a:r>
              <a:rPr lang="en-US" sz="2400" dirty="0"/>
              <a:t> </a:t>
            </a:r>
            <a:r>
              <a:rPr lang="en-US" sz="2400" dirty="0" err="1"/>
              <a:t>kejenuhan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data (proses </a:t>
            </a:r>
            <a:r>
              <a:rPr lang="en-US" sz="2400" dirty="0" err="1"/>
              <a:t>wawancara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pada </a:t>
            </a:r>
            <a:r>
              <a:rPr lang="en-US" sz="2400" dirty="0" err="1"/>
              <a:t>subjek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; </a:t>
            </a:r>
            <a:r>
              <a:rPr lang="en-US" sz="2400" dirty="0" err="1"/>
              <a:t>terkesan</a:t>
            </a:r>
            <a:r>
              <a:rPr lang="en-US" sz="2400" dirty="0"/>
              <a:t> </a:t>
            </a:r>
            <a:r>
              <a:rPr lang="en-US" sz="2400" dirty="0" err="1"/>
              <a:t>mengulang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oleh </a:t>
            </a:r>
            <a:r>
              <a:rPr lang="en-US" sz="2400" dirty="0" err="1"/>
              <a:t>subjek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Sampel</a:t>
            </a:r>
            <a:r>
              <a:rPr lang="en-US" u="sng" dirty="0"/>
              <a:t> QUAL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2AFC1-CF5B-CD39-E476-5CD74C43E41B}"/>
              </a:ext>
            </a:extLst>
          </p:cNvPr>
          <p:cNvSpPr/>
          <p:nvPr/>
        </p:nvSpPr>
        <p:spPr>
          <a:xfrm>
            <a:off x="5891136" y="4914724"/>
            <a:ext cx="2683238" cy="185448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BB1AA1-0424-4F67-D341-D27E822D89A5}"/>
              </a:ext>
            </a:extLst>
          </p:cNvPr>
          <p:cNvSpPr/>
          <p:nvPr/>
        </p:nvSpPr>
        <p:spPr>
          <a:xfrm>
            <a:off x="7495082" y="1476875"/>
            <a:ext cx="1452886" cy="280955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0C95E-D8DB-AB1F-1313-05B9AA3B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0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A1B6-4D17-F960-EB7A-B9DFE835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676" y="296828"/>
            <a:ext cx="5042647" cy="907863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QUAN </a:t>
            </a:r>
            <a:r>
              <a:rPr lang="en-US" u="sng" dirty="0" err="1"/>
              <a:t>atau</a:t>
            </a:r>
            <a:r>
              <a:rPr lang="en-US" u="sng" dirty="0"/>
              <a:t> QUAL?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2599C1-F487-6A2F-8239-00335494185B}"/>
              </a:ext>
            </a:extLst>
          </p:cNvPr>
          <p:cNvSpPr/>
          <p:nvPr/>
        </p:nvSpPr>
        <p:spPr>
          <a:xfrm>
            <a:off x="2538132" y="1721030"/>
            <a:ext cx="1786218" cy="9078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DE1463-A00B-4638-69DB-0666AFD0927E}"/>
              </a:ext>
            </a:extLst>
          </p:cNvPr>
          <p:cNvSpPr/>
          <p:nvPr/>
        </p:nvSpPr>
        <p:spPr>
          <a:xfrm>
            <a:off x="7724214" y="1721029"/>
            <a:ext cx="1786218" cy="9078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14F38-F84C-27D7-52E9-0B399AD5ACC1}"/>
              </a:ext>
            </a:extLst>
          </p:cNvPr>
          <p:cNvSpPr txBox="1"/>
          <p:nvPr/>
        </p:nvSpPr>
        <p:spPr>
          <a:xfrm>
            <a:off x="1656833" y="2921167"/>
            <a:ext cx="35488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terstruktur</a:t>
            </a:r>
            <a:r>
              <a:rPr lang="en-US" sz="2000" dirty="0"/>
              <a:t> dan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eksperimentasi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survei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alatnya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3F09A-587D-D9A2-8B45-529DC1174A6E}"/>
              </a:ext>
            </a:extLst>
          </p:cNvPr>
          <p:cNvSpPr txBox="1"/>
          <p:nvPr/>
        </p:nvSpPr>
        <p:spPr>
          <a:xfrm>
            <a:off x="5904401" y="2921167"/>
            <a:ext cx="5425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 (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peluangnya</a:t>
            </a:r>
            <a:r>
              <a:rPr lang="en-US" sz="2000" dirty="0"/>
              <a:t>)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 dan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observasi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i="1" dirty="0"/>
              <a:t>interview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alatnya</a:t>
            </a:r>
            <a:endParaRPr lang="en-US" sz="2000" dirty="0"/>
          </a:p>
        </p:txBody>
      </p:sp>
      <p:pic>
        <p:nvPicPr>
          <p:cNvPr id="17" name="Picture 16" descr="A person looking at a magnifying glass&#10;&#10;Description automatically generated">
            <a:extLst>
              <a:ext uri="{FF2B5EF4-FFF2-40B4-BE49-F238E27FC236}">
                <a16:creationId xmlns:a16="http://schemas.microsoft.com/office/drawing/2014/main" id="{6286EC29-C261-AF06-1FAA-606C059D9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916" y="4229105"/>
            <a:ext cx="3548814" cy="2460987"/>
          </a:xfrm>
          <a:prstGeom prst="rect">
            <a:avLst/>
          </a:prstGeom>
        </p:spPr>
      </p:pic>
      <p:pic>
        <p:nvPicPr>
          <p:cNvPr id="19" name="Picture 18" descr="A person typing on a computer&#10;&#10;Description automatically generated">
            <a:extLst>
              <a:ext uri="{FF2B5EF4-FFF2-40B4-BE49-F238E27FC236}">
                <a16:creationId xmlns:a16="http://schemas.microsoft.com/office/drawing/2014/main" id="{069367BB-FC33-CE6E-198D-5C79D830F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372" y="4229106"/>
            <a:ext cx="3532589" cy="244973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BF43282-F7D7-C15D-34B6-8726149C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2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CDB249-2F8C-0A00-C19F-0C6C0DBAAE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3" b="5983"/>
          <a:stretch/>
        </p:blipFill>
        <p:spPr>
          <a:xfrm>
            <a:off x="838200" y="2207172"/>
            <a:ext cx="4705697" cy="2995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A0A1B6-4D17-F960-EB7A-B9DFE835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9179" cy="1325563"/>
          </a:xfrm>
        </p:spPr>
        <p:txBody>
          <a:bodyPr/>
          <a:lstStyle/>
          <a:p>
            <a:r>
              <a:rPr lang="en-US" u="sng"/>
              <a:t>Contoh Penerapan Penelitian QUAL</a:t>
            </a:r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7496FA-D42D-7D61-E393-E93AC9624CF0}"/>
              </a:ext>
            </a:extLst>
          </p:cNvPr>
          <p:cNvSpPr txBox="1"/>
          <p:nvPr/>
        </p:nvSpPr>
        <p:spPr>
          <a:xfrm>
            <a:off x="1551353" y="5415657"/>
            <a:ext cx="3702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tema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QUAL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tulisan </a:t>
            </a:r>
            <a:r>
              <a:rPr lang="en-US" sz="1600" dirty="0" err="1"/>
              <a:t>penelitian</a:t>
            </a:r>
            <a:endParaRPr lang="en-US" sz="1600" dirty="0"/>
          </a:p>
          <a:p>
            <a:r>
              <a:rPr lang="en-US" sz="1600" dirty="0"/>
              <a:t>(</a:t>
            </a:r>
            <a:r>
              <a:rPr lang="en-US" sz="1600" dirty="0" err="1"/>
              <a:t>dipecah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tema</a:t>
            </a:r>
            <a:r>
              <a:rPr lang="en-US" sz="1600" dirty="0"/>
              <a:t> yang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wawancara</a:t>
            </a:r>
            <a:r>
              <a:rPr lang="en-US" sz="1600" dirty="0"/>
              <a:t>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9E0666-6716-CD1F-BA1A-D41E28E1F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730" y="491950"/>
            <a:ext cx="3546584" cy="100705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6A8A13-DB87-C3E1-E670-5D865E8643B4}"/>
              </a:ext>
            </a:extLst>
          </p:cNvPr>
          <p:cNvSpPr txBox="1"/>
          <p:nvPr/>
        </p:nvSpPr>
        <p:spPr>
          <a:xfrm>
            <a:off x="7445388" y="626145"/>
            <a:ext cx="3122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Understanding of Death with Dignity for Terminally Ill Patients in Java, Indonesia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03C93B-36F1-231B-1127-F2AFB01A8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883" y="1951616"/>
            <a:ext cx="3546584" cy="78815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330101-6EFA-D498-065E-917523143118}"/>
              </a:ext>
            </a:extLst>
          </p:cNvPr>
          <p:cNvSpPr txBox="1"/>
          <p:nvPr/>
        </p:nvSpPr>
        <p:spPr>
          <a:xfrm>
            <a:off x="7477541" y="2085811"/>
            <a:ext cx="312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Shift of Dignity in Terminally Ill Patients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2CF70E8-1383-3E6E-1063-E29B2E4FA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883" y="3355213"/>
            <a:ext cx="3546584" cy="80674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FB4993B-3BAA-6EE9-8D62-0D167AE564A7}"/>
              </a:ext>
            </a:extLst>
          </p:cNvPr>
          <p:cNvSpPr txBox="1"/>
          <p:nvPr/>
        </p:nvSpPr>
        <p:spPr>
          <a:xfrm>
            <a:off x="7477541" y="3489407"/>
            <a:ext cx="3122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Pastoral Care in End-of-Life: Can you be Healed when there is No Cure ? </a:t>
            </a:r>
          </a:p>
          <a:p>
            <a:endParaRPr lang="en-US" sz="14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4B7D51D-D896-176E-6520-505A267BA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179" y="4816882"/>
            <a:ext cx="3546584" cy="806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A7DB164-5A91-418C-BAF3-9A89E12A3F58}"/>
              </a:ext>
            </a:extLst>
          </p:cNvPr>
          <p:cNvSpPr txBox="1"/>
          <p:nvPr/>
        </p:nvSpPr>
        <p:spPr>
          <a:xfrm>
            <a:off x="7517837" y="4951077"/>
            <a:ext cx="312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Facing the Face of Death in Serenity: Learning from Abrahamic Religion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7DD532-CBD0-42C9-B7BA-9F7F17A83729}"/>
              </a:ext>
            </a:extLst>
          </p:cNvPr>
          <p:cNvSpPr txBox="1"/>
          <p:nvPr/>
        </p:nvSpPr>
        <p:spPr>
          <a:xfrm>
            <a:off x="7524295" y="1555002"/>
            <a:ext cx="33314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terbit</a:t>
            </a:r>
            <a:r>
              <a:rPr lang="en-US" sz="1200" dirty="0"/>
              <a:t> di </a:t>
            </a:r>
            <a:r>
              <a:rPr lang="en-US" sz="1200" b="1" dirty="0"/>
              <a:t>Bangladesh Journal of Bioethics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80B6AB-E076-6180-0F96-00F2408AFD7A}"/>
              </a:ext>
            </a:extLst>
          </p:cNvPr>
          <p:cNvSpPr txBox="1"/>
          <p:nvPr/>
        </p:nvSpPr>
        <p:spPr>
          <a:xfrm>
            <a:off x="7517837" y="2836061"/>
            <a:ext cx="33314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terbit</a:t>
            </a:r>
            <a:r>
              <a:rPr lang="en-US" sz="1200" dirty="0"/>
              <a:t> di </a:t>
            </a:r>
            <a:r>
              <a:rPr lang="en-US" sz="1200" b="1" dirty="0"/>
              <a:t>Bangladesh Journal of Bioethics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7DE281-220E-9C4B-CBED-A497BA801F26}"/>
              </a:ext>
            </a:extLst>
          </p:cNvPr>
          <p:cNvSpPr txBox="1"/>
          <p:nvPr/>
        </p:nvSpPr>
        <p:spPr>
          <a:xfrm>
            <a:off x="7524295" y="4255839"/>
            <a:ext cx="33314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terbit</a:t>
            </a:r>
            <a:r>
              <a:rPr lang="en-US" sz="1200" dirty="0"/>
              <a:t> di </a:t>
            </a:r>
            <a:r>
              <a:rPr lang="en-US" sz="1200" b="1" dirty="0"/>
              <a:t>Journal of Criminology and Sociology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EB0491-6461-F2DE-8E88-22E9559D7062}"/>
              </a:ext>
            </a:extLst>
          </p:cNvPr>
          <p:cNvSpPr txBox="1"/>
          <p:nvPr/>
        </p:nvSpPr>
        <p:spPr>
          <a:xfrm>
            <a:off x="7524295" y="5687815"/>
            <a:ext cx="3702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prosiding</a:t>
            </a:r>
            <a:r>
              <a:rPr lang="en-US" sz="1200" dirty="0"/>
              <a:t> di </a:t>
            </a:r>
            <a:r>
              <a:rPr lang="en-US" sz="1200" b="1" dirty="0"/>
              <a:t>Bangladesh Asian Conference on Ethics, Religion &amp; Philosophy 2019 Official Conference Proceedings </a:t>
            </a:r>
          </a:p>
          <a:p>
            <a:endParaRPr lang="en-US" sz="1200" b="1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528E21-ADB2-7FCC-DA56-3316794466E8}"/>
              </a:ext>
            </a:extLst>
          </p:cNvPr>
          <p:cNvCxnSpPr>
            <a:cxnSpLocks/>
            <a:stCxn id="4" idx="3"/>
            <a:endCxn id="25" idx="1"/>
          </p:cNvCxnSpPr>
          <p:nvPr/>
        </p:nvCxnSpPr>
        <p:spPr>
          <a:xfrm flipV="1">
            <a:off x="5543897" y="995478"/>
            <a:ext cx="1692833" cy="2709419"/>
          </a:xfrm>
          <a:prstGeom prst="straightConnector1">
            <a:avLst/>
          </a:prstGeom>
          <a:ln w="57150">
            <a:solidFill>
              <a:srgbClr val="E69E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45AC407-DE26-FBA0-9A62-3B90BBE35011}"/>
              </a:ext>
            </a:extLst>
          </p:cNvPr>
          <p:cNvCxnSpPr>
            <a:cxnSpLocks/>
            <a:stCxn id="4" idx="3"/>
            <a:endCxn id="31" idx="1"/>
          </p:cNvCxnSpPr>
          <p:nvPr/>
        </p:nvCxnSpPr>
        <p:spPr>
          <a:xfrm flipV="1">
            <a:off x="5543897" y="2345694"/>
            <a:ext cx="1724986" cy="1359203"/>
          </a:xfrm>
          <a:prstGeom prst="straightConnector1">
            <a:avLst/>
          </a:prstGeom>
          <a:ln w="57150">
            <a:solidFill>
              <a:srgbClr val="E69E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26B9513-83AC-9266-CE29-DA04CC3E0D2A}"/>
              </a:ext>
            </a:extLst>
          </p:cNvPr>
          <p:cNvCxnSpPr>
            <a:cxnSpLocks/>
            <a:stCxn id="4" idx="3"/>
            <a:endCxn id="39" idx="1"/>
          </p:cNvCxnSpPr>
          <p:nvPr/>
        </p:nvCxnSpPr>
        <p:spPr>
          <a:xfrm>
            <a:off x="5543897" y="3704897"/>
            <a:ext cx="1724986" cy="53686"/>
          </a:xfrm>
          <a:prstGeom prst="straightConnector1">
            <a:avLst/>
          </a:prstGeom>
          <a:ln w="57150">
            <a:solidFill>
              <a:srgbClr val="E69E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08366A3-93EC-00F4-E858-FC4590C0957F}"/>
              </a:ext>
            </a:extLst>
          </p:cNvPr>
          <p:cNvCxnSpPr>
            <a:cxnSpLocks/>
            <a:stCxn id="4" idx="3"/>
            <a:endCxn id="41" idx="1"/>
          </p:cNvCxnSpPr>
          <p:nvPr/>
        </p:nvCxnSpPr>
        <p:spPr>
          <a:xfrm>
            <a:off x="5543897" y="3704897"/>
            <a:ext cx="1765282" cy="1515355"/>
          </a:xfrm>
          <a:prstGeom prst="straightConnector1">
            <a:avLst/>
          </a:prstGeom>
          <a:ln w="57150">
            <a:solidFill>
              <a:srgbClr val="E69E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62648E7D-21EE-704D-3556-358EF676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5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A1B6-4D17-F960-EB7A-B9DFE835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9179" cy="1325563"/>
          </a:xfrm>
        </p:spPr>
        <p:txBody>
          <a:bodyPr/>
          <a:lstStyle/>
          <a:p>
            <a:r>
              <a:rPr lang="en-US" u="sng"/>
              <a:t>Contoh Penerapan Penelitian QUAL</a:t>
            </a:r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7496FA-D42D-7D61-E393-E93AC9624CF0}"/>
              </a:ext>
            </a:extLst>
          </p:cNvPr>
          <p:cNvSpPr txBox="1"/>
          <p:nvPr/>
        </p:nvSpPr>
        <p:spPr>
          <a:xfrm>
            <a:off x="1591649" y="5564704"/>
            <a:ext cx="3702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tema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QUAL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tulisan </a:t>
            </a:r>
            <a:r>
              <a:rPr lang="en-US" sz="1600" dirty="0" err="1"/>
              <a:t>penelitian</a:t>
            </a:r>
            <a:endParaRPr lang="en-US" sz="1600" dirty="0"/>
          </a:p>
          <a:p>
            <a:r>
              <a:rPr lang="en-US" sz="1600" dirty="0"/>
              <a:t>(</a:t>
            </a:r>
            <a:r>
              <a:rPr lang="en-US" sz="1600" dirty="0" err="1"/>
              <a:t>dipecah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tema</a:t>
            </a:r>
            <a:r>
              <a:rPr lang="en-US" sz="1600" dirty="0"/>
              <a:t> yang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wawancara</a:t>
            </a:r>
            <a:r>
              <a:rPr lang="en-US" sz="1600" dirty="0"/>
              <a:t>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9E0666-6716-CD1F-BA1A-D41E28E1F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30" y="350056"/>
            <a:ext cx="3546584" cy="10973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6A8A13-DB87-C3E1-E670-5D865E8643B4}"/>
              </a:ext>
            </a:extLst>
          </p:cNvPr>
          <p:cNvSpPr txBox="1"/>
          <p:nvPr/>
        </p:nvSpPr>
        <p:spPr>
          <a:xfrm>
            <a:off x="7448617" y="416888"/>
            <a:ext cx="312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Exploring the Management of </a:t>
            </a:r>
            <a:r>
              <a:rPr lang="en-US" sz="1400" dirty="0" err="1"/>
              <a:t>Healty</a:t>
            </a:r>
            <a:r>
              <a:rPr lang="en-US" sz="1400" dirty="0"/>
              <a:t> </a:t>
            </a:r>
            <a:r>
              <a:rPr lang="en-US" sz="1400" dirty="0" err="1"/>
              <a:t>Sevices</a:t>
            </a:r>
            <a:r>
              <a:rPr lang="en-US" sz="1400" dirty="0"/>
              <a:t> and </a:t>
            </a:r>
            <a:r>
              <a:rPr lang="en-US" sz="1400" dirty="0" err="1"/>
              <a:t>Facilies</a:t>
            </a:r>
            <a:r>
              <a:rPr lang="en-US" sz="1400" dirty="0"/>
              <a:t> </a:t>
            </a:r>
          </a:p>
          <a:p>
            <a:r>
              <a:rPr lang="en-US" sz="1400" dirty="0"/>
              <a:t>for the Older Adult in West </a:t>
            </a:r>
            <a:r>
              <a:rPr lang="en-US" sz="1400" dirty="0" err="1"/>
              <a:t>Manggarai</a:t>
            </a:r>
            <a:r>
              <a:rPr lang="en-US" sz="1400" dirty="0"/>
              <a:t>, East Nusa Tenggara, Indonesia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03C93B-36F1-231B-1127-F2AFB01A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30" y="1901708"/>
            <a:ext cx="3546584" cy="163782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330101-6EFA-D498-065E-917523143118}"/>
              </a:ext>
            </a:extLst>
          </p:cNvPr>
          <p:cNvSpPr txBox="1"/>
          <p:nvPr/>
        </p:nvSpPr>
        <p:spPr>
          <a:xfrm>
            <a:off x="7378126" y="2042842"/>
            <a:ext cx="3230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Integrated Approach in Caring for Older Adult (Gerontic Care) from the </a:t>
            </a:r>
            <a:r>
              <a:rPr lang="en-US" sz="1400" dirty="0" err="1"/>
              <a:t>Perspecves</a:t>
            </a:r>
            <a:r>
              <a:rPr lang="en-US" sz="1400" dirty="0"/>
              <a:t> of Older Adults, Families, and Healthcare Professionals (West </a:t>
            </a:r>
            <a:r>
              <a:rPr lang="en-US" sz="1400" dirty="0" err="1"/>
              <a:t>Manggarai</a:t>
            </a:r>
            <a:r>
              <a:rPr lang="en-US" sz="1400" dirty="0"/>
              <a:t>, East Nusa Tenggara, Indonesia) </a:t>
            </a:r>
          </a:p>
          <a:p>
            <a:endParaRPr lang="en-US" sz="1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2CF70E8-1383-3E6E-1063-E29B2E4FA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30" y="3910423"/>
            <a:ext cx="3546584" cy="118039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FB4993B-3BAA-6EE9-8D62-0D167AE564A7}"/>
              </a:ext>
            </a:extLst>
          </p:cNvPr>
          <p:cNvSpPr txBox="1"/>
          <p:nvPr/>
        </p:nvSpPr>
        <p:spPr>
          <a:xfrm>
            <a:off x="7445388" y="4044618"/>
            <a:ext cx="312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Understanding the Ideal End of Life for Older Adults in Indonesia (West </a:t>
            </a:r>
            <a:r>
              <a:rPr lang="en-US" sz="1400" dirty="0" err="1"/>
              <a:t>Manggarai</a:t>
            </a:r>
            <a:r>
              <a:rPr lang="en-US" sz="1400" dirty="0"/>
              <a:t>, East Nusa Tenggara, Indonesia)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4B7D51D-D896-176E-6520-505A267BA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26" y="5466688"/>
            <a:ext cx="3546584" cy="87285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A7DB164-5A91-418C-BAF3-9A89E12A3F58}"/>
              </a:ext>
            </a:extLst>
          </p:cNvPr>
          <p:cNvSpPr txBox="1"/>
          <p:nvPr/>
        </p:nvSpPr>
        <p:spPr>
          <a:xfrm>
            <a:off x="7485684" y="5553586"/>
            <a:ext cx="3122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Use of Herbal Medicine in the </a:t>
            </a:r>
            <a:r>
              <a:rPr lang="en-US" sz="1400" dirty="0" err="1"/>
              <a:t>Manggarai</a:t>
            </a:r>
            <a:r>
              <a:rPr lang="en-US" sz="1400" dirty="0"/>
              <a:t> Culture, East Nusa Tenggara, Indonesia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7DD532-CBD0-42C9-B7BA-9F7F17A83729}"/>
              </a:ext>
            </a:extLst>
          </p:cNvPr>
          <p:cNvSpPr txBox="1"/>
          <p:nvPr/>
        </p:nvSpPr>
        <p:spPr>
          <a:xfrm>
            <a:off x="7445388" y="1540216"/>
            <a:ext cx="3702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diterima</a:t>
            </a:r>
            <a:r>
              <a:rPr lang="en-US" sz="1200" dirty="0"/>
              <a:t> di </a:t>
            </a:r>
            <a:r>
              <a:rPr lang="en-US" sz="1200" b="1" dirty="0" err="1"/>
              <a:t>Jurnal</a:t>
            </a:r>
            <a:r>
              <a:rPr lang="en-US" sz="1200" b="1" dirty="0"/>
              <a:t> </a:t>
            </a:r>
            <a:r>
              <a:rPr lang="en-US" sz="1200" b="1" dirty="0" err="1"/>
              <a:t>Manajemen</a:t>
            </a:r>
            <a:r>
              <a:rPr lang="en-US" sz="1200" b="1" dirty="0"/>
              <a:t> Kesehatan Indonesia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80B6AB-E076-6180-0F96-00F2408AFD7A}"/>
              </a:ext>
            </a:extLst>
          </p:cNvPr>
          <p:cNvSpPr txBox="1"/>
          <p:nvPr/>
        </p:nvSpPr>
        <p:spPr>
          <a:xfrm>
            <a:off x="7485684" y="3547950"/>
            <a:ext cx="33314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masih</a:t>
            </a:r>
            <a:r>
              <a:rPr lang="en-US" sz="1200" dirty="0"/>
              <a:t> draft </a:t>
            </a:r>
            <a:endParaRPr lang="en-US" sz="1200" b="1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528E21-ADB2-7FCC-DA56-3316794466E8}"/>
              </a:ext>
            </a:extLst>
          </p:cNvPr>
          <p:cNvCxnSpPr>
            <a:cxnSpLocks/>
            <a:stCxn id="3" idx="3"/>
            <a:endCxn id="25" idx="1"/>
          </p:cNvCxnSpPr>
          <p:nvPr/>
        </p:nvCxnSpPr>
        <p:spPr>
          <a:xfrm flipV="1">
            <a:off x="4682359" y="898715"/>
            <a:ext cx="2554371" cy="2800440"/>
          </a:xfrm>
          <a:prstGeom prst="straightConnector1">
            <a:avLst/>
          </a:prstGeom>
          <a:ln w="57150">
            <a:solidFill>
              <a:srgbClr val="E69E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45AC407-DE26-FBA0-9A62-3B90BBE35011}"/>
              </a:ext>
            </a:extLst>
          </p:cNvPr>
          <p:cNvCxnSpPr>
            <a:cxnSpLocks/>
            <a:stCxn id="3" idx="3"/>
            <a:endCxn id="31" idx="1"/>
          </p:cNvCxnSpPr>
          <p:nvPr/>
        </p:nvCxnSpPr>
        <p:spPr>
          <a:xfrm flipV="1">
            <a:off x="4682359" y="2720623"/>
            <a:ext cx="2554371" cy="978532"/>
          </a:xfrm>
          <a:prstGeom prst="straightConnector1">
            <a:avLst/>
          </a:prstGeom>
          <a:ln w="57150">
            <a:solidFill>
              <a:srgbClr val="E69E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26B9513-83AC-9266-CE29-DA04CC3E0D2A}"/>
              </a:ext>
            </a:extLst>
          </p:cNvPr>
          <p:cNvCxnSpPr>
            <a:cxnSpLocks/>
            <a:stCxn id="3" idx="3"/>
            <a:endCxn id="39" idx="1"/>
          </p:cNvCxnSpPr>
          <p:nvPr/>
        </p:nvCxnSpPr>
        <p:spPr>
          <a:xfrm>
            <a:off x="4682359" y="3699155"/>
            <a:ext cx="2554371" cy="801466"/>
          </a:xfrm>
          <a:prstGeom prst="straightConnector1">
            <a:avLst/>
          </a:prstGeom>
          <a:ln w="57150">
            <a:solidFill>
              <a:srgbClr val="E69E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08366A3-93EC-00F4-E858-FC4590C0957F}"/>
              </a:ext>
            </a:extLst>
          </p:cNvPr>
          <p:cNvCxnSpPr>
            <a:cxnSpLocks/>
            <a:stCxn id="3" idx="3"/>
            <a:endCxn id="41" idx="1"/>
          </p:cNvCxnSpPr>
          <p:nvPr/>
        </p:nvCxnSpPr>
        <p:spPr>
          <a:xfrm>
            <a:off x="4682359" y="3699155"/>
            <a:ext cx="2594667" cy="2203963"/>
          </a:xfrm>
          <a:prstGeom prst="straightConnector1">
            <a:avLst/>
          </a:prstGeom>
          <a:ln w="57150">
            <a:solidFill>
              <a:srgbClr val="E69E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1626665-E71D-5AC5-2383-397AB0884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649" y="1897575"/>
            <a:ext cx="3090710" cy="3603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0E034B-65A7-47BE-B406-09DC1E1D0CE3}"/>
              </a:ext>
            </a:extLst>
          </p:cNvPr>
          <p:cNvSpPr txBox="1"/>
          <p:nvPr/>
        </p:nvSpPr>
        <p:spPr>
          <a:xfrm>
            <a:off x="7451846" y="5108166"/>
            <a:ext cx="33314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masih</a:t>
            </a:r>
            <a:r>
              <a:rPr lang="en-US" sz="1200" dirty="0"/>
              <a:t> draft </a:t>
            </a:r>
            <a:endParaRPr 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45E3F-2C43-661D-5EC8-B599A883870B}"/>
              </a:ext>
            </a:extLst>
          </p:cNvPr>
          <p:cNvSpPr txBox="1"/>
          <p:nvPr/>
        </p:nvSpPr>
        <p:spPr>
          <a:xfrm>
            <a:off x="7492142" y="6363465"/>
            <a:ext cx="33314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masih</a:t>
            </a:r>
            <a:r>
              <a:rPr lang="en-US" sz="1200" dirty="0"/>
              <a:t> draft </a:t>
            </a:r>
            <a:endParaRPr lang="en-US" sz="1200" b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B05FDA0-9B6E-7FFD-4B55-25826F9F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1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Keterbatasan</a:t>
            </a:r>
            <a:r>
              <a:rPr lang="en-US" u="sng" dirty="0"/>
              <a:t> QUAL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0C95E-D8DB-AB1F-1313-05B9AA3B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22</a:t>
            </a:fld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7DFE86-A616-992B-70A1-52B3CF4CD357}"/>
              </a:ext>
            </a:extLst>
          </p:cNvPr>
          <p:cNvSpPr/>
          <p:nvPr/>
        </p:nvSpPr>
        <p:spPr>
          <a:xfrm>
            <a:off x="2178770" y="2858358"/>
            <a:ext cx="1786218" cy="9078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2CE50-B938-4160-ADD7-8B9D3B282F9F}"/>
              </a:ext>
            </a:extLst>
          </p:cNvPr>
          <p:cNvSpPr txBox="1"/>
          <p:nvPr/>
        </p:nvSpPr>
        <p:spPr>
          <a:xfrm>
            <a:off x="6096000" y="1696565"/>
            <a:ext cx="4743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menggeneralisir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(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sangat </a:t>
            </a:r>
            <a:r>
              <a:rPr lang="en-US" dirty="0" err="1"/>
              <a:t>terbatas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3A083-989B-A680-107C-F5C9A662A2E3}"/>
              </a:ext>
            </a:extLst>
          </p:cNvPr>
          <p:cNvSpPr txBox="1"/>
          <p:nvPr/>
        </p:nvSpPr>
        <p:spPr>
          <a:xfrm>
            <a:off x="6096000" y="2534309"/>
            <a:ext cx="4743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lain yang </a:t>
            </a:r>
            <a:r>
              <a:rPr lang="en-US" dirty="0" err="1"/>
              <a:t>memengaruhinya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3D122-03B2-1811-B864-5FAEDB0A243F}"/>
              </a:ext>
            </a:extLst>
          </p:cNvPr>
          <p:cNvSpPr txBox="1"/>
          <p:nvPr/>
        </p:nvSpPr>
        <p:spPr>
          <a:xfrm>
            <a:off x="6096000" y="3766221"/>
            <a:ext cx="47439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/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derajatnya</a:t>
            </a:r>
            <a:r>
              <a:rPr lang="en-US" dirty="0"/>
              <a:t> (</a:t>
            </a:r>
            <a:r>
              <a:rPr lang="en-US" dirty="0" err="1"/>
              <a:t>kuat</a:t>
            </a:r>
            <a:r>
              <a:rPr lang="en-US" dirty="0"/>
              <a:t>/</a:t>
            </a:r>
            <a:r>
              <a:rPr lang="en-US" dirty="0" err="1"/>
              <a:t>lemah</a:t>
            </a:r>
            <a:r>
              <a:rPr lang="en-US" dirty="0"/>
              <a:t>; </a:t>
            </a:r>
            <a:r>
              <a:rPr lang="en-US" dirty="0" err="1"/>
              <a:t>tinggi</a:t>
            </a:r>
            <a:r>
              <a:rPr lang="en-US" dirty="0"/>
              <a:t>/</a:t>
            </a:r>
            <a:r>
              <a:rPr lang="en-US" dirty="0" err="1"/>
              <a:t>rendah</a:t>
            </a:r>
            <a:r>
              <a:rPr lang="en-US" dirty="0"/>
              <a:t>) –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pada </a:t>
            </a:r>
            <a:r>
              <a:rPr lang="en-US" dirty="0" err="1"/>
              <a:t>mayoritas</a:t>
            </a:r>
            <a:r>
              <a:rPr lang="en-US" dirty="0"/>
              <a:t>/</a:t>
            </a:r>
            <a:r>
              <a:rPr lang="en-US" dirty="0" err="1"/>
              <a:t>minoritas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B4027-367A-AC14-26D4-1A608201809A}"/>
              </a:ext>
            </a:extLst>
          </p:cNvPr>
          <p:cNvSpPr txBox="1"/>
          <p:nvPr/>
        </p:nvSpPr>
        <p:spPr>
          <a:xfrm>
            <a:off x="6138582" y="5138618"/>
            <a:ext cx="4454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dan </a:t>
            </a:r>
            <a:r>
              <a:rPr lang="en-US" dirty="0" err="1"/>
              <a:t>minoritas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salah/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/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populer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9A63BD-8CA0-1564-352B-714C3B9381A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964988" y="2019731"/>
            <a:ext cx="2131012" cy="1292559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48BEF4-CF5D-8034-3D51-950B5B11952A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964988" y="2995974"/>
            <a:ext cx="2131012" cy="316316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1FBC58-09C0-F8E9-047B-FBEF0450F244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964988" y="3312290"/>
            <a:ext cx="2131012" cy="1054096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3FCFB4-C581-51B1-FB9E-AB7C7D080A13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3964988" y="3312290"/>
            <a:ext cx="2173594" cy="2287993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88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Kemungkinan</a:t>
            </a:r>
            <a:r>
              <a:rPr lang="en-US" u="sng" dirty="0"/>
              <a:t> </a:t>
            </a:r>
            <a:r>
              <a:rPr lang="en-US" u="sng" dirty="0" err="1"/>
              <a:t>Perpaduan</a:t>
            </a:r>
            <a:endParaRPr lang="en-US" u="sng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7DFE86-A616-992B-70A1-52B3CF4CD357}"/>
              </a:ext>
            </a:extLst>
          </p:cNvPr>
          <p:cNvSpPr/>
          <p:nvPr/>
        </p:nvSpPr>
        <p:spPr>
          <a:xfrm>
            <a:off x="2950290" y="2389713"/>
            <a:ext cx="1786218" cy="5706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3FCFB4-C581-51B1-FB9E-AB7C7D080A13}"/>
              </a:ext>
            </a:extLst>
          </p:cNvPr>
          <p:cNvCxnSpPr>
            <a:cxnSpLocks/>
            <a:stCxn id="10" idx="2"/>
            <a:endCxn id="2" idx="0"/>
          </p:cNvCxnSpPr>
          <p:nvPr/>
        </p:nvCxnSpPr>
        <p:spPr>
          <a:xfrm>
            <a:off x="3843399" y="2960355"/>
            <a:ext cx="1713771" cy="122261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FAD52A0-7259-1CF8-CD4E-51590BDA2E50}"/>
              </a:ext>
            </a:extLst>
          </p:cNvPr>
          <p:cNvSpPr/>
          <p:nvPr/>
        </p:nvSpPr>
        <p:spPr>
          <a:xfrm>
            <a:off x="6605236" y="2389713"/>
            <a:ext cx="1786218" cy="5706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0C191A-AAD6-0E74-FCC8-C85FA0462BFA}"/>
              </a:ext>
            </a:extLst>
          </p:cNvPr>
          <p:cNvSpPr txBox="1"/>
          <p:nvPr/>
        </p:nvSpPr>
        <p:spPr>
          <a:xfrm>
            <a:off x="3049712" y="5661423"/>
            <a:ext cx="5014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agar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melengkapi</a:t>
            </a:r>
            <a:r>
              <a:rPr lang="en-US" sz="2000" dirty="0"/>
              <a:t> </a:t>
            </a:r>
            <a:r>
              <a:rPr lang="en-US" sz="2000" dirty="0" err="1"/>
              <a:t>keterbatasan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di masing-masing model </a:t>
            </a:r>
            <a:r>
              <a:rPr lang="en-US" sz="2000" dirty="0" err="1"/>
              <a:t>penelitian</a:t>
            </a:r>
            <a:endParaRPr lang="en-US" sz="20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A74CD61-9CBB-8574-F8CF-C0802006B9AC}"/>
              </a:ext>
            </a:extLst>
          </p:cNvPr>
          <p:cNvSpPr/>
          <p:nvPr/>
        </p:nvSpPr>
        <p:spPr>
          <a:xfrm>
            <a:off x="4509103" y="4182966"/>
            <a:ext cx="2096133" cy="13148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Mixed-method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4E7045-7C47-67E3-9571-4BB50355FE0E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5784574" y="2960355"/>
            <a:ext cx="1713771" cy="122261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77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Bentuk</a:t>
            </a:r>
            <a:r>
              <a:rPr lang="en-US" u="sng" dirty="0"/>
              <a:t> Mixed-Methods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7DFE86-A616-992B-70A1-52B3CF4CD357}"/>
              </a:ext>
            </a:extLst>
          </p:cNvPr>
          <p:cNvSpPr/>
          <p:nvPr/>
        </p:nvSpPr>
        <p:spPr>
          <a:xfrm>
            <a:off x="4007565" y="2173979"/>
            <a:ext cx="1786218" cy="5706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3FCFB4-C581-51B1-FB9E-AB7C7D080A13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5793783" y="2459300"/>
            <a:ext cx="1868728" cy="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FAD52A0-7259-1CF8-CD4E-51590BDA2E50}"/>
              </a:ext>
            </a:extLst>
          </p:cNvPr>
          <p:cNvSpPr/>
          <p:nvPr/>
        </p:nvSpPr>
        <p:spPr>
          <a:xfrm>
            <a:off x="7662511" y="2173979"/>
            <a:ext cx="1786218" cy="5706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377F7-878A-DDB5-EC02-F425273DFCB5}"/>
              </a:ext>
            </a:extLst>
          </p:cNvPr>
          <p:cNvSpPr/>
          <p:nvPr/>
        </p:nvSpPr>
        <p:spPr>
          <a:xfrm>
            <a:off x="4007565" y="3429000"/>
            <a:ext cx="1786218" cy="5706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490530-1EB4-1105-F99E-42FF0507B8E6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>
            <a:off x="5793783" y="3714321"/>
            <a:ext cx="1868728" cy="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89293A6-0E46-6258-84DE-ADA0F6988E9B}"/>
              </a:ext>
            </a:extLst>
          </p:cNvPr>
          <p:cNvSpPr/>
          <p:nvPr/>
        </p:nvSpPr>
        <p:spPr>
          <a:xfrm>
            <a:off x="7662511" y="3429000"/>
            <a:ext cx="1786218" cy="5706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A23DA5-0B83-4E0E-7D9A-A8A74FA556A4}"/>
              </a:ext>
            </a:extLst>
          </p:cNvPr>
          <p:cNvSpPr/>
          <p:nvPr/>
        </p:nvSpPr>
        <p:spPr>
          <a:xfrm>
            <a:off x="4007565" y="4626441"/>
            <a:ext cx="1786218" cy="5706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F27B22-E6D6-2F45-5A09-8678264281AC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5793783" y="4911762"/>
            <a:ext cx="1868728" cy="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51C77D1-9745-5162-B28F-EDCA3C678795}"/>
              </a:ext>
            </a:extLst>
          </p:cNvPr>
          <p:cNvSpPr/>
          <p:nvPr/>
        </p:nvSpPr>
        <p:spPr>
          <a:xfrm>
            <a:off x="7662511" y="4626441"/>
            <a:ext cx="1786218" cy="5706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A46679-47DF-7772-BF8F-F2D21447A9C6}"/>
              </a:ext>
            </a:extLst>
          </p:cNvPr>
          <p:cNvSpPr txBox="1"/>
          <p:nvPr/>
        </p:nvSpPr>
        <p:spPr>
          <a:xfrm>
            <a:off x="5989959" y="1989313"/>
            <a:ext cx="14763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dahulu</a:t>
            </a:r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2D4178-3103-43B9-19E7-B9C00A36D4DE}"/>
              </a:ext>
            </a:extLst>
          </p:cNvPr>
          <p:cNvSpPr txBox="1"/>
          <p:nvPr/>
        </p:nvSpPr>
        <p:spPr>
          <a:xfrm>
            <a:off x="5989958" y="3297567"/>
            <a:ext cx="14763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dahulu</a:t>
            </a:r>
            <a:endParaRPr 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1C64F9-1D7B-AEF2-B519-14A869C70125}"/>
              </a:ext>
            </a:extLst>
          </p:cNvPr>
          <p:cNvSpPr txBox="1"/>
          <p:nvPr/>
        </p:nvSpPr>
        <p:spPr>
          <a:xfrm>
            <a:off x="6186136" y="4514744"/>
            <a:ext cx="14763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 err="1"/>
              <a:t>simultan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B65573-9907-3085-A491-A6951D710810}"/>
              </a:ext>
            </a:extLst>
          </p:cNvPr>
          <p:cNvSpPr txBox="1"/>
          <p:nvPr/>
        </p:nvSpPr>
        <p:spPr>
          <a:xfrm>
            <a:off x="1585910" y="2304001"/>
            <a:ext cx="2421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model Explanatory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FD6175-DC48-17DB-BA35-F8C8BEE128FA}"/>
              </a:ext>
            </a:extLst>
          </p:cNvPr>
          <p:cNvSpPr txBox="1"/>
          <p:nvPr/>
        </p:nvSpPr>
        <p:spPr>
          <a:xfrm>
            <a:off x="1585910" y="3514266"/>
            <a:ext cx="2421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model Exploratory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D27F42-9895-E979-2D1E-1AEDA7CB834D}"/>
              </a:ext>
            </a:extLst>
          </p:cNvPr>
          <p:cNvSpPr txBox="1"/>
          <p:nvPr/>
        </p:nvSpPr>
        <p:spPr>
          <a:xfrm>
            <a:off x="1619290" y="4737004"/>
            <a:ext cx="2421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model Parallel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669953-D0AE-DCAC-A9D1-4A08DB521AD7}"/>
              </a:ext>
            </a:extLst>
          </p:cNvPr>
          <p:cNvSpPr/>
          <p:nvPr/>
        </p:nvSpPr>
        <p:spPr>
          <a:xfrm>
            <a:off x="2399439" y="2327867"/>
            <a:ext cx="1411949" cy="34948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8B9EE8-896C-DF6F-179C-3A2212BDC06F}"/>
              </a:ext>
            </a:extLst>
          </p:cNvPr>
          <p:cNvSpPr/>
          <p:nvPr/>
        </p:nvSpPr>
        <p:spPr>
          <a:xfrm>
            <a:off x="2399438" y="3493093"/>
            <a:ext cx="1286733" cy="400110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86AF43-55D5-3271-6FBA-73D50FAEEC71}"/>
              </a:ext>
            </a:extLst>
          </p:cNvPr>
          <p:cNvSpPr/>
          <p:nvPr/>
        </p:nvSpPr>
        <p:spPr>
          <a:xfrm>
            <a:off x="2430698" y="4741288"/>
            <a:ext cx="926862" cy="395826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0C191A-AAD6-0E74-FCC8-C85FA0462BFA}"/>
              </a:ext>
            </a:extLst>
          </p:cNvPr>
          <p:cNvSpPr txBox="1"/>
          <p:nvPr/>
        </p:nvSpPr>
        <p:spPr>
          <a:xfrm>
            <a:off x="9570316" y="2274924"/>
            <a:ext cx="2421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= </a:t>
            </a:r>
            <a:r>
              <a:rPr lang="en-US" dirty="0" err="1"/>
              <a:t>menjelaskan</a:t>
            </a:r>
            <a:r>
              <a:rPr lang="en-US" dirty="0"/>
              <a:t> QUAN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2FAE47-28A8-2970-231E-3E2CF75045A8}"/>
              </a:ext>
            </a:extLst>
          </p:cNvPr>
          <p:cNvSpPr txBox="1"/>
          <p:nvPr/>
        </p:nvSpPr>
        <p:spPr>
          <a:xfrm>
            <a:off x="9578862" y="3529515"/>
            <a:ext cx="2421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= </a:t>
            </a:r>
            <a:r>
              <a:rPr lang="en-US" dirty="0" err="1"/>
              <a:t>mengukur</a:t>
            </a:r>
            <a:r>
              <a:rPr lang="en-US" dirty="0"/>
              <a:t> QUAL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54DC62-CB18-6D22-3244-EEB39CEFAC4E}"/>
              </a:ext>
            </a:extLst>
          </p:cNvPr>
          <p:cNvSpPr/>
          <p:nvPr/>
        </p:nvSpPr>
        <p:spPr>
          <a:xfrm>
            <a:off x="9792561" y="2313010"/>
            <a:ext cx="1337402" cy="331246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6D3181-5882-58C3-8BA5-D0D5DCF7D25C}"/>
              </a:ext>
            </a:extLst>
          </p:cNvPr>
          <p:cNvSpPr txBox="1"/>
          <p:nvPr/>
        </p:nvSpPr>
        <p:spPr>
          <a:xfrm>
            <a:off x="9578862" y="4711707"/>
            <a:ext cx="2421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=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temuan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097FDE-792C-7AD7-E82E-52B2E3E0A75D}"/>
              </a:ext>
            </a:extLst>
          </p:cNvPr>
          <p:cNvSpPr/>
          <p:nvPr/>
        </p:nvSpPr>
        <p:spPr>
          <a:xfrm>
            <a:off x="9835426" y="4711707"/>
            <a:ext cx="837338" cy="400110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48EEACD-33F0-BDF3-FC0A-CCAF63352822}"/>
              </a:ext>
            </a:extLst>
          </p:cNvPr>
          <p:cNvSpPr/>
          <p:nvPr/>
        </p:nvSpPr>
        <p:spPr>
          <a:xfrm>
            <a:off x="9835425" y="3542001"/>
            <a:ext cx="965925" cy="351202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67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/>
              <a:t>Penerapan</a:t>
            </a:r>
            <a:r>
              <a:rPr lang="en-US" u="sng" dirty="0"/>
              <a:t> Mixed-Methods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2E3A9-AFEC-74EA-3893-A9F2DBD26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33" y="1992138"/>
            <a:ext cx="6172133" cy="1007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A76CB7-C47E-C53B-0EAE-0972F83B008E}"/>
              </a:ext>
            </a:extLst>
          </p:cNvPr>
          <p:cNvSpPr txBox="1"/>
          <p:nvPr/>
        </p:nvSpPr>
        <p:spPr>
          <a:xfrm>
            <a:off x="3229042" y="2234055"/>
            <a:ext cx="557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Persepsi</a:t>
            </a:r>
            <a:r>
              <a:rPr lang="en-US" sz="1600" dirty="0"/>
              <a:t>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Emas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Lansia</a:t>
            </a:r>
            <a:r>
              <a:rPr lang="en-US" sz="1600" dirty="0"/>
              <a:t> dan </a:t>
            </a:r>
            <a:r>
              <a:rPr lang="en-US" sz="1600" dirty="0" err="1"/>
              <a:t>Kematian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 pada Masyarakat </a:t>
            </a:r>
            <a:r>
              <a:rPr lang="en-US" sz="1600" dirty="0" err="1"/>
              <a:t>Multikultural</a:t>
            </a:r>
            <a:r>
              <a:rPr lang="en-US" sz="1600" dirty="0"/>
              <a:t> di Indonesia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D5EFE-F653-A733-C876-0A44A1566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33" y="4052388"/>
            <a:ext cx="6172133" cy="1262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621F9C-0F68-995B-C263-99C88C93BD95}"/>
              </a:ext>
            </a:extLst>
          </p:cNvPr>
          <p:cNvSpPr txBox="1"/>
          <p:nvPr/>
        </p:nvSpPr>
        <p:spPr>
          <a:xfrm>
            <a:off x="3229042" y="4294305"/>
            <a:ext cx="5572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Emas</a:t>
            </a:r>
            <a:r>
              <a:rPr lang="en-US" sz="1600" dirty="0"/>
              <a:t> dan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Perawatan</a:t>
            </a:r>
            <a:r>
              <a:rPr lang="en-US" sz="1600" dirty="0"/>
              <a:t> Kesehatan </a:t>
            </a:r>
            <a:r>
              <a:rPr lang="en-US" sz="1600" dirty="0" err="1"/>
              <a:t>Lansia</a:t>
            </a:r>
            <a:r>
              <a:rPr lang="en-US" sz="1600" dirty="0"/>
              <a:t> </a:t>
            </a: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Perspektif</a:t>
            </a:r>
            <a:r>
              <a:rPr lang="en-US" sz="1600" dirty="0"/>
              <a:t> </a:t>
            </a:r>
            <a:r>
              <a:rPr lang="en-US" sz="1600" dirty="0" err="1"/>
              <a:t>Lansia</a:t>
            </a:r>
            <a:r>
              <a:rPr lang="en-US" sz="1600" dirty="0"/>
              <a:t>, </a:t>
            </a:r>
            <a:r>
              <a:rPr lang="en-US" sz="1600" dirty="0" err="1"/>
              <a:t>Keluarga</a:t>
            </a:r>
            <a:r>
              <a:rPr lang="en-US" sz="1600" dirty="0"/>
              <a:t>, dan Tenaga Kesehatan di </a:t>
            </a:r>
            <a:r>
              <a:rPr lang="en-US" sz="1600" dirty="0" err="1"/>
              <a:t>Manggarai</a:t>
            </a:r>
            <a:r>
              <a:rPr lang="en-US" sz="1600" dirty="0"/>
              <a:t> Barat, Nusa Tenggara Timur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0E590-0C39-FBC8-1D0A-A8B07D973E6A}"/>
              </a:ext>
            </a:extLst>
          </p:cNvPr>
          <p:cNvSpPr txBox="1"/>
          <p:nvPr/>
        </p:nvSpPr>
        <p:spPr>
          <a:xfrm>
            <a:off x="4346470" y="3148021"/>
            <a:ext cx="4077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model Explanatory (QUAL → QUAN)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4C1AC0-45C9-210C-B0AD-FC3F5A1F7D77}"/>
              </a:ext>
            </a:extLst>
          </p:cNvPr>
          <p:cNvSpPr/>
          <p:nvPr/>
        </p:nvSpPr>
        <p:spPr>
          <a:xfrm>
            <a:off x="5103711" y="3184745"/>
            <a:ext cx="1200150" cy="34948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7DE0A3-6373-AEE6-3566-7A62C0EBE2F3}"/>
              </a:ext>
            </a:extLst>
          </p:cNvPr>
          <p:cNvSpPr txBox="1"/>
          <p:nvPr/>
        </p:nvSpPr>
        <p:spPr>
          <a:xfrm>
            <a:off x="4346470" y="5556868"/>
            <a:ext cx="4077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model Explanatory (QUAL → QUAN)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04CD50-9562-B600-07BD-93FA59376FC0}"/>
              </a:ext>
            </a:extLst>
          </p:cNvPr>
          <p:cNvSpPr/>
          <p:nvPr/>
        </p:nvSpPr>
        <p:spPr>
          <a:xfrm>
            <a:off x="5103711" y="5593592"/>
            <a:ext cx="1200150" cy="34948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5109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ambar 4" descr="Sebuah gambar berisi teks, Wajah manusia, cuplikan layar, senyum&#10;&#10;Deskripsi dibuat secara otomatis">
            <a:extLst>
              <a:ext uri="{FF2B5EF4-FFF2-40B4-BE49-F238E27FC236}">
                <a16:creationId xmlns:a16="http://schemas.microsoft.com/office/drawing/2014/main" id="{8CF8B530-32F9-5066-DC80-969692545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580" y="2326748"/>
            <a:ext cx="5406838" cy="3301352"/>
          </a:xfrm>
          <a:prstGeom prst="round2DiagRect">
            <a:avLst>
              <a:gd name="adj1" fmla="val 1144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5F9E6A60-1342-29F5-E7A5-BFEA1A62AB87}"/>
              </a:ext>
            </a:extLst>
          </p:cNvPr>
          <p:cNvSpPr txBox="1"/>
          <p:nvPr/>
        </p:nvSpPr>
        <p:spPr>
          <a:xfrm>
            <a:off x="4340351" y="5765044"/>
            <a:ext cx="3511295" cy="83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i="1" kern="100" dirty="0">
                <a:ln w="9525">
                  <a:solidFill>
                    <a:srgbClr val="885D95"/>
                  </a:solidFill>
                  <a:prstDash val="solid"/>
                </a:ln>
                <a:solidFill>
                  <a:srgbClr val="E69ED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Thank You</a:t>
            </a:r>
            <a:endParaRPr lang="en-GB" sz="4400" b="1" i="1" kern="100" dirty="0">
              <a:ln w="9525">
                <a:solidFill>
                  <a:srgbClr val="885D95"/>
                </a:solidFill>
                <a:prstDash val="solid"/>
              </a:ln>
              <a:solidFill>
                <a:srgbClr val="E69EDD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0F8B139-67B6-4EF7-A815-DDC9667C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5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A1B6-4D17-F960-EB7A-B9DFE835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724" y="1825625"/>
            <a:ext cx="904940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[1] </a:t>
            </a:r>
            <a:r>
              <a:rPr lang="en-GB" dirty="0"/>
              <a:t>Al-</a:t>
            </a:r>
            <a:r>
              <a:rPr lang="en-GB" dirty="0" err="1"/>
              <a:t>Busaidi</a:t>
            </a:r>
            <a:r>
              <a:rPr lang="en-GB" dirty="0"/>
              <a:t> Z. Q. (2008). Qualitative research and its uses in health care. </a:t>
            </a:r>
            <a:r>
              <a:rPr lang="en-GB" i="1" dirty="0"/>
              <a:t>Sultan Qaboos University medical journal</a:t>
            </a:r>
            <a:r>
              <a:rPr lang="en-GB" dirty="0"/>
              <a:t>, </a:t>
            </a:r>
            <a:r>
              <a:rPr lang="en-GB" i="1" dirty="0"/>
              <a:t>8</a:t>
            </a:r>
            <a:r>
              <a:rPr lang="en-GB" dirty="0"/>
              <a:t>(1), 11–19. </a:t>
            </a:r>
          </a:p>
          <a:p>
            <a:pPr marL="0" indent="0">
              <a:buNone/>
            </a:pPr>
            <a:r>
              <a:rPr lang="en-GB" dirty="0"/>
              <a:t>[2] </a:t>
            </a:r>
            <a:r>
              <a:rPr lang="en-GB" dirty="0" err="1"/>
              <a:t>Barroga</a:t>
            </a:r>
            <a:r>
              <a:rPr lang="en-GB" dirty="0"/>
              <a:t>, E., &amp; </a:t>
            </a:r>
            <a:r>
              <a:rPr lang="en-GB" dirty="0" err="1"/>
              <a:t>Matanguihan</a:t>
            </a:r>
            <a:r>
              <a:rPr lang="en-GB" dirty="0"/>
              <a:t>, G. J. (2022). A Practical Guide to Writing Quantitative and Qualitative Research Questions and Hypotheses in Scholarly Articles. </a:t>
            </a:r>
            <a:r>
              <a:rPr lang="en-GB" i="1" dirty="0"/>
              <a:t>Journal of Korean medical science</a:t>
            </a:r>
            <a:r>
              <a:rPr lang="en-GB" dirty="0"/>
              <a:t>, </a:t>
            </a:r>
            <a:r>
              <a:rPr lang="en-GB" i="1" dirty="0"/>
              <a:t>37</a:t>
            </a:r>
            <a:r>
              <a:rPr lang="en-GB" dirty="0"/>
              <a:t>(16), e121. https://</a:t>
            </a:r>
            <a:r>
              <a:rPr lang="en-GB" dirty="0" err="1"/>
              <a:t>doi.org</a:t>
            </a:r>
            <a:r>
              <a:rPr lang="en-GB" dirty="0"/>
              <a:t>/10.3346/jkms.2022.37.e121</a:t>
            </a:r>
          </a:p>
          <a:p>
            <a:pPr marL="0" indent="0">
              <a:buNone/>
            </a:pPr>
            <a:r>
              <a:rPr lang="en-US" dirty="0"/>
              <a:t>[3] </a:t>
            </a:r>
            <a:r>
              <a:rPr lang="en-GB" dirty="0" err="1"/>
              <a:t>Barroga</a:t>
            </a:r>
            <a:r>
              <a:rPr lang="en-GB" dirty="0"/>
              <a:t>, E., </a:t>
            </a:r>
            <a:r>
              <a:rPr lang="en-GB" dirty="0" err="1"/>
              <a:t>Matanguihan</a:t>
            </a:r>
            <a:r>
              <a:rPr lang="en-GB" dirty="0"/>
              <a:t>, G. J., </a:t>
            </a:r>
            <a:r>
              <a:rPr lang="en-GB" dirty="0" err="1"/>
              <a:t>Furuta</a:t>
            </a:r>
            <a:r>
              <a:rPr lang="en-GB" dirty="0"/>
              <a:t>, A., Arima, M., Tsuchiya, S., Kawahara, C., </a:t>
            </a:r>
            <a:r>
              <a:rPr lang="en-GB" dirty="0" err="1"/>
              <a:t>Takamiya</a:t>
            </a:r>
            <a:r>
              <a:rPr lang="en-GB" dirty="0"/>
              <a:t>, Y., &amp; Izumi, M. (2023). Conducting and Writing Quantitative and Qualitative Research. </a:t>
            </a:r>
            <a:r>
              <a:rPr lang="en-GB" i="1" dirty="0"/>
              <a:t>Journal of Korean medical science</a:t>
            </a:r>
            <a:r>
              <a:rPr lang="en-GB" dirty="0"/>
              <a:t>, </a:t>
            </a:r>
            <a:r>
              <a:rPr lang="en-GB" i="1" dirty="0"/>
              <a:t>38</a:t>
            </a:r>
            <a:r>
              <a:rPr lang="en-GB" dirty="0"/>
              <a:t>(37), e291. https://</a:t>
            </a:r>
            <a:r>
              <a:rPr lang="en-GB" dirty="0" err="1"/>
              <a:t>doi.org</a:t>
            </a:r>
            <a:r>
              <a:rPr lang="en-GB" dirty="0"/>
              <a:t>/10.3346/jkms.2023.38.e291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[4] </a:t>
            </a:r>
            <a:r>
              <a:rPr lang="en-GB" dirty="0"/>
              <a:t>Bergdahl, E., &amp; </a:t>
            </a:r>
            <a:r>
              <a:rPr lang="en-GB" dirty="0" err="1"/>
              <a:t>Berterö</a:t>
            </a:r>
            <a:r>
              <a:rPr lang="en-GB" dirty="0"/>
              <a:t>, C. M. (2015). The myth of induction in qualitative nursing research. </a:t>
            </a:r>
            <a:r>
              <a:rPr lang="en-GB" i="1" dirty="0"/>
              <a:t>Nursing philosophy : an international journal for healthcare professionals</a:t>
            </a:r>
            <a:r>
              <a:rPr lang="en-GB" dirty="0"/>
              <a:t>, </a:t>
            </a:r>
            <a:r>
              <a:rPr lang="en-GB" i="1" dirty="0"/>
              <a:t>16</a:t>
            </a:r>
            <a:r>
              <a:rPr lang="en-GB" dirty="0"/>
              <a:t>(2), 110–120. https://</a:t>
            </a:r>
            <a:r>
              <a:rPr lang="en-GB" dirty="0" err="1"/>
              <a:t>doi.org</a:t>
            </a:r>
            <a:r>
              <a:rPr lang="en-GB" dirty="0"/>
              <a:t>/10.1111/nup.12073</a:t>
            </a:r>
          </a:p>
          <a:p>
            <a:pPr marL="0" indent="0">
              <a:buNone/>
            </a:pPr>
            <a:r>
              <a:rPr lang="en-GB" dirty="0"/>
              <a:t>[5] Shorten, A., &amp; Smith, J. (2017). Mixed methods research: Expanding the evidence base. </a:t>
            </a:r>
            <a:r>
              <a:rPr lang="en-GB" i="1" dirty="0"/>
              <a:t>Evidence Based Nursing</a:t>
            </a:r>
            <a:r>
              <a:rPr lang="en-GB" dirty="0"/>
              <a:t>, </a:t>
            </a:r>
            <a:r>
              <a:rPr lang="en-GB" i="1" dirty="0"/>
              <a:t>20</a:t>
            </a:r>
            <a:r>
              <a:rPr lang="en-GB" dirty="0"/>
              <a:t>(3), 74–75. https://</a:t>
            </a:r>
            <a:r>
              <a:rPr lang="en-GB" dirty="0" err="1"/>
              <a:t>doi.org</a:t>
            </a:r>
            <a:r>
              <a:rPr lang="en-GB" dirty="0"/>
              <a:t>/10.1136/eb-2017-102699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9BF8C-4CEC-7163-B3C6-673537AE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6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A1B6-4D17-F960-EB7A-B9DFE835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676" y="296828"/>
            <a:ext cx="5042647" cy="907863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QUAN </a:t>
            </a:r>
            <a:r>
              <a:rPr lang="en-US" u="sng" dirty="0" err="1"/>
              <a:t>atau</a:t>
            </a:r>
            <a:r>
              <a:rPr lang="en-US" u="sng" dirty="0"/>
              <a:t> QUAL?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34E426-5398-8591-8363-A12355D467A4}"/>
              </a:ext>
            </a:extLst>
          </p:cNvPr>
          <p:cNvSpPr/>
          <p:nvPr/>
        </p:nvSpPr>
        <p:spPr>
          <a:xfrm>
            <a:off x="4046757" y="2094474"/>
            <a:ext cx="3636623" cy="10409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Kunci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75692E-E815-EF30-12B2-DF39D8E1C668}"/>
              </a:ext>
            </a:extLst>
          </p:cNvPr>
          <p:cNvSpPr txBox="1"/>
          <p:nvPr/>
        </p:nvSpPr>
        <p:spPr>
          <a:xfrm>
            <a:off x="2238911" y="3429000"/>
            <a:ext cx="7252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tentang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bagaimana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mengasumsikan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boleh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diawal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terhadap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suatu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fenomena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masalah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melakukan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pengamatan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langsung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terhadapnya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sehingga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menghasilkan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eksplorasi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jauh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terhadap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fenomena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tersebut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dan/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memvalidasinya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80727-4A5F-9D84-3DA9-20B2AD15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2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A1B6-4D17-F960-EB7A-B9DFE835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042" y="388268"/>
            <a:ext cx="5733916" cy="907863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QUAL </a:t>
            </a:r>
            <a:r>
              <a:rPr lang="en-US" u="sng" dirty="0" err="1"/>
              <a:t>dalam</a:t>
            </a:r>
            <a:r>
              <a:rPr lang="en-US" u="sng" dirty="0"/>
              <a:t> Kesehatan?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14F38-F84C-27D7-52E9-0B399AD5ACC1}"/>
              </a:ext>
            </a:extLst>
          </p:cNvPr>
          <p:cNvSpPr txBox="1"/>
          <p:nvPr/>
        </p:nvSpPr>
        <p:spPr>
          <a:xfrm>
            <a:off x="577841" y="1933614"/>
            <a:ext cx="48902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err="1"/>
              <a:t>Sayangnya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, </a:t>
            </a:r>
            <a:r>
              <a:rPr lang="en-US" sz="2000" dirty="0" err="1"/>
              <a:t>penelian</a:t>
            </a:r>
            <a:r>
              <a:rPr lang="en-US" sz="2000" dirty="0"/>
              <a:t> QUAL </a:t>
            </a:r>
            <a:r>
              <a:rPr lang="en-US" sz="2000" dirty="0" err="1"/>
              <a:t>jarang</a:t>
            </a:r>
            <a:r>
              <a:rPr lang="en-US" sz="2000" dirty="0"/>
              <a:t> </a:t>
            </a:r>
            <a:r>
              <a:rPr lang="en-US" sz="2000" dirty="0" err="1"/>
              <a:t>diterapkan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mayoritas</a:t>
            </a:r>
            <a:r>
              <a:rPr lang="en-US" sz="2000" dirty="0"/>
              <a:t> </a:t>
            </a:r>
            <a:r>
              <a:rPr lang="en-US" sz="2000" i="1" dirty="0" err="1"/>
              <a:t>tren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pada QUAN (</a:t>
            </a:r>
            <a:r>
              <a:rPr lang="en-US" sz="2000" dirty="0" err="1"/>
              <a:t>seputar</a:t>
            </a:r>
            <a:r>
              <a:rPr lang="en-US" sz="2000" dirty="0"/>
              <a:t> </a:t>
            </a:r>
            <a:r>
              <a:rPr lang="en-US" sz="2000" i="1" dirty="0"/>
              <a:t>clinical trial</a:t>
            </a:r>
            <a:r>
              <a:rPr lang="en-US" sz="2000" dirty="0"/>
              <a:t> (CT)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intervensi</a:t>
            </a:r>
            <a:r>
              <a:rPr lang="en-US" sz="2000" dirty="0"/>
              <a:t>)</a:t>
            </a:r>
          </a:p>
        </p:txBody>
      </p:sp>
      <p:pic>
        <p:nvPicPr>
          <p:cNvPr id="4" name="Picture 3" descr="A person in a hospital bed talking to a nurse&#10;&#10;Description automatically generated">
            <a:extLst>
              <a:ext uri="{FF2B5EF4-FFF2-40B4-BE49-F238E27FC236}">
                <a16:creationId xmlns:a16="http://schemas.microsoft.com/office/drawing/2014/main" id="{FB6831D2-7333-8E58-F606-A1C448626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551" y="3564829"/>
            <a:ext cx="3548814" cy="2467718"/>
          </a:xfrm>
          <a:prstGeom prst="rect">
            <a:avLst/>
          </a:prstGeom>
        </p:spPr>
      </p:pic>
      <p:pic>
        <p:nvPicPr>
          <p:cNvPr id="8" name="Picture 7" descr="A doctor giving a shot to a patient&#10;&#10;Description automatically generated">
            <a:extLst>
              <a:ext uri="{FF2B5EF4-FFF2-40B4-BE49-F238E27FC236}">
                <a16:creationId xmlns:a16="http://schemas.microsoft.com/office/drawing/2014/main" id="{AD151546-CA08-D4E7-562D-7C61629F2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74" y="3600948"/>
            <a:ext cx="3524431" cy="2450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F054C2-0084-0CED-75E8-BB978936E552}"/>
              </a:ext>
            </a:extLst>
          </p:cNvPr>
          <p:cNvSpPr txBox="1"/>
          <p:nvPr/>
        </p:nvSpPr>
        <p:spPr>
          <a:xfrm>
            <a:off x="6096000" y="1625837"/>
            <a:ext cx="57339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err="1"/>
              <a:t>Sementara</a:t>
            </a:r>
            <a:r>
              <a:rPr lang="en-US" sz="2000" dirty="0"/>
              <a:t> QUAL </a:t>
            </a:r>
            <a:r>
              <a:rPr lang="en-US" sz="2000" dirty="0" err="1"/>
              <a:t>eksplorasi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keyakinan</a:t>
            </a:r>
            <a:r>
              <a:rPr lang="en-US" sz="2000" dirty="0"/>
              <a:t> (</a:t>
            </a:r>
            <a:r>
              <a:rPr lang="en-US" sz="2000" i="1" dirty="0"/>
              <a:t>belief</a:t>
            </a:r>
            <a:r>
              <a:rPr lang="en-US" sz="2000" dirty="0"/>
              <a:t>), </a:t>
            </a:r>
            <a:r>
              <a:rPr lang="en-US" sz="2000" dirty="0" err="1"/>
              <a:t>pemahaman</a:t>
            </a:r>
            <a:r>
              <a:rPr lang="en-US" sz="2000" dirty="0"/>
              <a:t> (</a:t>
            </a:r>
            <a:r>
              <a:rPr lang="en-US" sz="2000" i="1" dirty="0"/>
              <a:t>understanding</a:t>
            </a:r>
            <a:r>
              <a:rPr lang="en-US" sz="2000" dirty="0"/>
              <a:t>), dan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(</a:t>
            </a:r>
            <a:r>
              <a:rPr lang="en-US" sz="2000" i="1" dirty="0"/>
              <a:t>lived-experience</a:t>
            </a:r>
            <a:r>
              <a:rPr lang="en-US" sz="2000" dirty="0"/>
              <a:t>)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dijawab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QUAN, </a:t>
            </a:r>
            <a:r>
              <a:rPr lang="en-US" sz="2000" dirty="0" err="1"/>
              <a:t>padahal</a:t>
            </a:r>
            <a:r>
              <a:rPr lang="en-US" sz="2000" dirty="0"/>
              <a:t> sangat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04261A2-3B6C-EF13-B7B0-F6C71A3CA28E}"/>
              </a:ext>
            </a:extLst>
          </p:cNvPr>
          <p:cNvSpPr/>
          <p:nvPr/>
        </p:nvSpPr>
        <p:spPr>
          <a:xfrm>
            <a:off x="1952780" y="5729272"/>
            <a:ext cx="1786218" cy="9078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9854E17-AB58-0738-31E6-C9013728A18B}"/>
              </a:ext>
            </a:extLst>
          </p:cNvPr>
          <p:cNvSpPr/>
          <p:nvPr/>
        </p:nvSpPr>
        <p:spPr>
          <a:xfrm>
            <a:off x="8069849" y="5729271"/>
            <a:ext cx="1786218" cy="9078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B0356F-8E9E-65F8-C60F-657007B73AE2}"/>
              </a:ext>
            </a:extLst>
          </p:cNvPr>
          <p:cNvSpPr/>
          <p:nvPr/>
        </p:nvSpPr>
        <p:spPr>
          <a:xfrm>
            <a:off x="2461181" y="2294739"/>
            <a:ext cx="1870976" cy="328540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10606F-B8C4-F38E-0341-44F8CBCCCC51}"/>
              </a:ext>
            </a:extLst>
          </p:cNvPr>
          <p:cNvSpPr/>
          <p:nvPr/>
        </p:nvSpPr>
        <p:spPr>
          <a:xfrm>
            <a:off x="6840808" y="2948111"/>
            <a:ext cx="1763546" cy="21481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FE80F1A-64E0-F186-411A-0764461A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FE497E-3406-2E03-5683-F6B331A5A5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325"/>
          <a:stretch/>
        </p:blipFill>
        <p:spPr>
          <a:xfrm>
            <a:off x="441692" y="1926487"/>
            <a:ext cx="6409104" cy="1502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656A1-B0AF-ACAF-087A-FB8761D8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848"/>
          <a:stretch/>
        </p:blipFill>
        <p:spPr>
          <a:xfrm>
            <a:off x="441692" y="4082924"/>
            <a:ext cx="6233428" cy="1714372"/>
          </a:xfrm>
          <a:prstGeom prst="rect">
            <a:avLst/>
          </a:prstGeom>
        </p:spPr>
      </p:pic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F4F9AE7A-A1B2-E0E9-CD6D-88DEEFD89CF5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 flipH="1">
            <a:off x="6675120" y="2677744"/>
            <a:ext cx="175676" cy="2262366"/>
          </a:xfrm>
          <a:prstGeom prst="bentConnector3">
            <a:avLst>
              <a:gd name="adj1" fmla="val -130126"/>
            </a:avLst>
          </a:prstGeom>
          <a:ln w="28575">
            <a:solidFill>
              <a:srgbClr val="E69E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8741CD-DF65-05DA-1E4F-2A445D69A081}"/>
              </a:ext>
            </a:extLst>
          </p:cNvPr>
          <p:cNvSpPr txBox="1"/>
          <p:nvPr/>
        </p:nvSpPr>
        <p:spPr>
          <a:xfrm>
            <a:off x="7952155" y="2931764"/>
            <a:ext cx="2910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b="1" dirty="0"/>
              <a:t>QUAN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‘</a:t>
            </a:r>
            <a:r>
              <a:rPr lang="en-US" dirty="0" err="1"/>
              <a:t>berduka</a:t>
            </a:r>
            <a:r>
              <a:rPr lang="en-US" dirty="0"/>
              <a:t>’ sangat </a:t>
            </a:r>
            <a:r>
              <a:rPr lang="en-US" dirty="0" err="1"/>
              <a:t>terbatas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membicarakan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‘</a:t>
            </a:r>
            <a:r>
              <a:rPr lang="en-US" dirty="0" err="1"/>
              <a:t>kedukaan</a:t>
            </a:r>
            <a:r>
              <a:rPr lang="en-US" dirty="0"/>
              <a:t>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8B5403-938F-F704-2E2C-D8C1E7CEA444}"/>
              </a:ext>
            </a:extLst>
          </p:cNvPr>
          <p:cNvSpPr/>
          <p:nvPr/>
        </p:nvSpPr>
        <p:spPr>
          <a:xfrm>
            <a:off x="562709" y="2339788"/>
            <a:ext cx="1165608" cy="242047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460ABF-32DA-E210-2DCA-5EE0A2373F09}"/>
              </a:ext>
            </a:extLst>
          </p:cNvPr>
          <p:cNvSpPr/>
          <p:nvPr/>
        </p:nvSpPr>
        <p:spPr>
          <a:xfrm>
            <a:off x="4694256" y="2107198"/>
            <a:ext cx="1535721" cy="242047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00B984-1AFC-06F4-FF53-0EB4FEB8067A}"/>
              </a:ext>
            </a:extLst>
          </p:cNvPr>
          <p:cNvSpPr/>
          <p:nvPr/>
        </p:nvSpPr>
        <p:spPr>
          <a:xfrm>
            <a:off x="736880" y="4198930"/>
            <a:ext cx="3503524" cy="242047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ED7322-9C07-8A39-53A7-D051D55DB704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QUAL </a:t>
            </a:r>
            <a:r>
              <a:rPr lang="en-US" u="sng" dirty="0" err="1"/>
              <a:t>dalam</a:t>
            </a:r>
            <a:r>
              <a:rPr lang="en-US" u="sng" dirty="0"/>
              <a:t> Kesehatan?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E2FA92B-F59F-EEE0-A8FD-A4FB9351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1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8" y="1825625"/>
            <a:ext cx="9637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Contoh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dieksplor</a:t>
            </a:r>
            <a:r>
              <a:rPr lang="en-US" sz="2400" dirty="0"/>
              <a:t>/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:</a:t>
            </a:r>
          </a:p>
          <a:p>
            <a:pPr marL="514350" indent="-514350">
              <a:buAutoNum type="arabicParenBoth"/>
            </a:pPr>
            <a:r>
              <a:rPr lang="en-US" sz="2400" dirty="0" err="1"/>
              <a:t>mengapa</a:t>
            </a:r>
            <a:r>
              <a:rPr lang="en-US" sz="2400" dirty="0"/>
              <a:t> proses </a:t>
            </a:r>
            <a:r>
              <a:rPr lang="en-US" sz="2400" dirty="0" err="1"/>
              <a:t>berduka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COVID-19?</a:t>
            </a:r>
          </a:p>
          <a:p>
            <a:pPr marL="514350" indent="-514350">
              <a:buAutoNum type="arabicParenBoth"/>
            </a:pP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pahami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berduka</a:t>
            </a:r>
            <a:r>
              <a:rPr lang="en-US" sz="2400" dirty="0"/>
              <a:t>?</a:t>
            </a:r>
          </a:p>
          <a:p>
            <a:pPr marL="514350" indent="-514350">
              <a:buAutoNum type="arabicParenBoth"/>
            </a:pP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dibangun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berduka</a:t>
            </a:r>
            <a:r>
              <a:rPr lang="en-US" sz="2400" dirty="0"/>
              <a:t>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66B0B9-DC89-43F6-FDC8-E8A6B55E2078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QUAL </a:t>
            </a:r>
            <a:r>
              <a:rPr lang="en-US" u="sng" dirty="0" err="1"/>
              <a:t>dalam</a:t>
            </a:r>
            <a:r>
              <a:rPr lang="en-US" u="sng" dirty="0"/>
              <a:t> Kesehatan?</a:t>
            </a:r>
          </a:p>
        </p:txBody>
      </p:sp>
      <p:pic>
        <p:nvPicPr>
          <p:cNvPr id="8" name="Picture 7" descr="A group of people in a cemetery&#10;&#10;Description automatically generated">
            <a:extLst>
              <a:ext uri="{FF2B5EF4-FFF2-40B4-BE49-F238E27FC236}">
                <a16:creationId xmlns:a16="http://schemas.microsoft.com/office/drawing/2014/main" id="{595772D7-1430-A00B-C849-F2F8D7935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704" y="3736400"/>
            <a:ext cx="4286969" cy="2970057"/>
          </a:xfrm>
          <a:prstGeom prst="rect">
            <a:avLst/>
          </a:prstGeom>
        </p:spPr>
      </p:pic>
      <p:pic>
        <p:nvPicPr>
          <p:cNvPr id="10" name="Picture 9" descr="A group of people in hazmat suits&#10;&#10;Description automatically generated">
            <a:extLst>
              <a:ext uri="{FF2B5EF4-FFF2-40B4-BE49-F238E27FC236}">
                <a16:creationId xmlns:a16="http://schemas.microsoft.com/office/drawing/2014/main" id="{5A9B81B3-6BD7-6C48-E6FF-E68B36CC7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672" y="3736400"/>
            <a:ext cx="4286970" cy="2970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CEB3E4-A7EA-5437-2C42-DDFD278F4FC2}"/>
              </a:ext>
            </a:extLst>
          </p:cNvPr>
          <p:cNvSpPr/>
          <p:nvPr/>
        </p:nvSpPr>
        <p:spPr>
          <a:xfrm>
            <a:off x="3160294" y="2299703"/>
            <a:ext cx="2097506" cy="395371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8CA7F4-7A5F-C3B4-19C2-8C3B835166CC}"/>
              </a:ext>
            </a:extLst>
          </p:cNvPr>
          <p:cNvSpPr/>
          <p:nvPr/>
        </p:nvSpPr>
        <p:spPr>
          <a:xfrm>
            <a:off x="6284494" y="2773781"/>
            <a:ext cx="1113002" cy="347819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21F2D-C8E8-0458-7A58-CF1EB20C66E9}"/>
              </a:ext>
            </a:extLst>
          </p:cNvPr>
          <p:cNvSpPr/>
          <p:nvPr/>
        </p:nvSpPr>
        <p:spPr>
          <a:xfrm>
            <a:off x="1837462" y="3206906"/>
            <a:ext cx="1322832" cy="395371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1866FCA-21CA-34CD-4CE1-AB552C0E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2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1825625"/>
            <a:ext cx="539691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Pertanyaan-pertanyaan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dijawab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faktanya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tragedi</a:t>
            </a:r>
            <a:r>
              <a:rPr lang="en-US" sz="2400" dirty="0"/>
              <a:t> COVID-19 </a:t>
            </a:r>
            <a:r>
              <a:rPr lang="en-US" sz="2400" dirty="0" err="1"/>
              <a:t>lalu</a:t>
            </a:r>
            <a:r>
              <a:rPr lang="en-US" sz="2400" dirty="0"/>
              <a:t>, </a:t>
            </a:r>
            <a:r>
              <a:rPr lang="en-US" sz="2400" dirty="0" err="1"/>
              <a:t>walaupun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sama-sama</a:t>
            </a:r>
            <a:r>
              <a:rPr lang="en-US" sz="2400" dirty="0"/>
              <a:t> </a:t>
            </a:r>
            <a:r>
              <a:rPr lang="en-US" sz="2400" dirty="0" err="1"/>
              <a:t>tahu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COVID-19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berbahaya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orang yang </a:t>
            </a:r>
            <a:r>
              <a:rPr lang="en-US" sz="2400" dirty="0" err="1"/>
              <a:t>memaksa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prosesi</a:t>
            </a:r>
            <a:r>
              <a:rPr lang="en-US" sz="2400" dirty="0"/>
              <a:t> </a:t>
            </a:r>
            <a:r>
              <a:rPr lang="en-US" sz="2400" dirty="0" err="1"/>
              <a:t>penguburan</a:t>
            </a:r>
            <a:r>
              <a:rPr lang="en-US" sz="2400" dirty="0"/>
              <a:t> dan </a:t>
            </a:r>
            <a:r>
              <a:rPr lang="en-US" sz="2400" dirty="0" err="1"/>
              <a:t>ritus</a:t>
            </a:r>
            <a:r>
              <a:rPr lang="en-US" sz="2400" dirty="0"/>
              <a:t> </a:t>
            </a:r>
            <a:r>
              <a:rPr lang="en-US" sz="2400" dirty="0" err="1"/>
              <a:t>setelahnya</a:t>
            </a:r>
            <a:r>
              <a:rPr lang="en-US" sz="2400" dirty="0"/>
              <a:t> (</a:t>
            </a:r>
            <a:r>
              <a:rPr lang="en-US" sz="2400" dirty="0" err="1"/>
              <a:t>pengajian</a:t>
            </a:r>
            <a:r>
              <a:rPr lang="en-US" sz="2400" dirty="0"/>
              <a:t>/</a:t>
            </a:r>
            <a:r>
              <a:rPr lang="en-US" sz="2400" dirty="0" err="1"/>
              <a:t>doa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“</a:t>
            </a:r>
            <a:r>
              <a:rPr lang="en-US" sz="2400" dirty="0" err="1"/>
              <a:t>pencurian</a:t>
            </a:r>
            <a:r>
              <a:rPr lang="en-US" sz="2400" dirty="0"/>
              <a:t>” </a:t>
            </a:r>
            <a:r>
              <a:rPr lang="en-US" sz="2400" dirty="0" err="1"/>
              <a:t>jenazah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RS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penggalian</a:t>
            </a:r>
            <a:r>
              <a:rPr lang="en-US" sz="2400" dirty="0"/>
              <a:t> dan </a:t>
            </a:r>
            <a:r>
              <a:rPr lang="en-US" sz="2400" dirty="0" err="1"/>
              <a:t>penguburan</a:t>
            </a:r>
            <a:r>
              <a:rPr lang="en-US" sz="2400" dirty="0"/>
              <a:t> </a:t>
            </a:r>
            <a:r>
              <a:rPr lang="en-US" sz="2400" dirty="0" err="1"/>
              <a:t>ulang</a:t>
            </a:r>
            <a:r>
              <a:rPr lang="en-US" sz="2400" dirty="0"/>
              <a:t> </a:t>
            </a:r>
            <a:r>
              <a:rPr lang="en-US" sz="2400" dirty="0" err="1"/>
              <a:t>jenazah</a:t>
            </a:r>
            <a:r>
              <a:rPr lang="en-US" sz="2400" dirty="0"/>
              <a:t> COVID-19 (yang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dimakamkan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COVID-19: </a:t>
            </a:r>
            <a:r>
              <a:rPr lang="en-US" sz="2400" dirty="0" err="1"/>
              <a:t>diplastik</a:t>
            </a:r>
            <a:r>
              <a:rPr lang="en-US" sz="2400" dirty="0"/>
              <a:t> dan </a:t>
            </a:r>
            <a:r>
              <a:rPr lang="en-US" sz="2400" dirty="0" err="1"/>
              <a:t>dipetikan</a:t>
            </a:r>
            <a:r>
              <a:rPr lang="en-US" sz="2400" dirty="0"/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QUAL </a:t>
            </a:r>
            <a:r>
              <a:rPr lang="en-US" u="sng" dirty="0" err="1"/>
              <a:t>dalam</a:t>
            </a:r>
            <a:r>
              <a:rPr lang="en-US" u="sng" dirty="0"/>
              <a:t> Kesehatan?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D7F4A-63B0-DF81-74CD-6681AFA89D1E}"/>
              </a:ext>
            </a:extLst>
          </p:cNvPr>
          <p:cNvSpPr/>
          <p:nvPr/>
        </p:nvSpPr>
        <p:spPr>
          <a:xfrm>
            <a:off x="4156090" y="4314161"/>
            <a:ext cx="1666344" cy="347819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walking on a hill&#10;&#10;Description automatically generated">
            <a:extLst>
              <a:ext uri="{FF2B5EF4-FFF2-40B4-BE49-F238E27FC236}">
                <a16:creationId xmlns:a16="http://schemas.microsoft.com/office/drawing/2014/main" id="{6E5C4E26-9C7C-D580-AE58-BDF97BF0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855" y="2320429"/>
            <a:ext cx="4852307" cy="336172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51D698D-60D1-329F-A427-4C1797E0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8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718" y="1470212"/>
            <a:ext cx="5245953" cy="4999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err="1"/>
              <a:t>Sehingga</a:t>
            </a:r>
            <a:r>
              <a:rPr lang="en-US" sz="2300" dirty="0"/>
              <a:t> </a:t>
            </a:r>
            <a:r>
              <a:rPr lang="en-US" sz="2300" dirty="0" err="1"/>
              <a:t>asumsinya</a:t>
            </a:r>
            <a:r>
              <a:rPr lang="en-US" sz="2300" dirty="0"/>
              <a:t> di </a:t>
            </a:r>
            <a:r>
              <a:rPr lang="en-US" sz="2300" dirty="0" err="1"/>
              <a:t>sini</a:t>
            </a:r>
            <a:r>
              <a:rPr lang="en-US" sz="2300" dirty="0"/>
              <a:t>, </a:t>
            </a:r>
            <a:r>
              <a:rPr lang="en-US" sz="2300" dirty="0" err="1"/>
              <a:t>ada</a:t>
            </a:r>
            <a:r>
              <a:rPr lang="en-US" sz="2300" dirty="0"/>
              <a:t> </a:t>
            </a:r>
            <a:r>
              <a:rPr lang="en-US" sz="2300" dirty="0" err="1"/>
              <a:t>hal</a:t>
            </a:r>
            <a:r>
              <a:rPr lang="en-US" sz="2300" dirty="0"/>
              <a:t> lain yang </a:t>
            </a:r>
            <a:r>
              <a:rPr lang="en-US" sz="2300" dirty="0" err="1"/>
              <a:t>memang</a:t>
            </a:r>
            <a:r>
              <a:rPr lang="en-US" sz="2300" dirty="0"/>
              <a:t> </a:t>
            </a:r>
            <a:r>
              <a:rPr lang="en-US" sz="2300" dirty="0" err="1"/>
              <a:t>berperan</a:t>
            </a:r>
            <a:r>
              <a:rPr lang="en-US" sz="2300" dirty="0"/>
              <a:t> di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suatu</a:t>
            </a:r>
            <a:r>
              <a:rPr lang="en-US" sz="2300" dirty="0"/>
              <a:t> </a:t>
            </a:r>
            <a:r>
              <a:rPr lang="en-US" sz="2300" dirty="0" err="1"/>
              <a:t>fenomena</a:t>
            </a:r>
            <a:r>
              <a:rPr lang="en-US" sz="2300" dirty="0"/>
              <a:t>, </a:t>
            </a:r>
            <a:r>
              <a:rPr lang="en-US" sz="2300" dirty="0" err="1"/>
              <a:t>kita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bisa</a:t>
            </a:r>
            <a:r>
              <a:rPr lang="en-US" sz="2300" dirty="0"/>
              <a:t> </a:t>
            </a:r>
            <a:r>
              <a:rPr lang="en-US" sz="2300" dirty="0" err="1"/>
              <a:t>menyatakan</a:t>
            </a:r>
            <a:r>
              <a:rPr lang="en-US" sz="2300" dirty="0"/>
              <a:t> </a:t>
            </a:r>
            <a:r>
              <a:rPr lang="en-US" sz="2300" dirty="0" err="1"/>
              <a:t>bahwa</a:t>
            </a:r>
            <a:r>
              <a:rPr lang="en-US" sz="2300" dirty="0"/>
              <a:t> COVID-19 </a:t>
            </a:r>
            <a:r>
              <a:rPr lang="en-US" sz="2300" dirty="0" err="1"/>
              <a:t>hanyalah</a:t>
            </a:r>
            <a:r>
              <a:rPr lang="en-US" sz="2300" dirty="0"/>
              <a:t> </a:t>
            </a:r>
            <a:r>
              <a:rPr lang="en-US" sz="2300" dirty="0" err="1"/>
              <a:t>persoalan</a:t>
            </a:r>
            <a:r>
              <a:rPr lang="en-US" sz="2300" dirty="0"/>
              <a:t> </a:t>
            </a:r>
            <a:r>
              <a:rPr lang="en-US" sz="2300" dirty="0" err="1"/>
              <a:t>ilmu</a:t>
            </a:r>
            <a:r>
              <a:rPr lang="en-US" sz="2300" dirty="0"/>
              <a:t> </a:t>
            </a:r>
            <a:r>
              <a:rPr lang="en-US" sz="2300" dirty="0" err="1"/>
              <a:t>kesehatan</a:t>
            </a:r>
            <a:r>
              <a:rPr lang="en-US" sz="2300" dirty="0"/>
              <a:t>, </a:t>
            </a:r>
            <a:r>
              <a:rPr lang="en-US" sz="2300" dirty="0" err="1"/>
              <a:t>namun</a:t>
            </a:r>
            <a:r>
              <a:rPr lang="en-US" sz="2300" dirty="0"/>
              <a:t> di </a:t>
            </a:r>
            <a:r>
              <a:rPr lang="en-US" sz="2300" dirty="0" err="1"/>
              <a:t>dalamnya</a:t>
            </a:r>
            <a:r>
              <a:rPr lang="en-US" sz="2300" dirty="0"/>
              <a:t> </a:t>
            </a:r>
            <a:r>
              <a:rPr lang="en-US" sz="2300" dirty="0" err="1"/>
              <a:t>terdapat</a:t>
            </a:r>
            <a:r>
              <a:rPr lang="en-US" sz="2300" dirty="0"/>
              <a:t> </a:t>
            </a:r>
            <a:r>
              <a:rPr lang="en-US" sz="2300" dirty="0" err="1"/>
              <a:t>ilmu-ilmu</a:t>
            </a:r>
            <a:r>
              <a:rPr lang="en-US" sz="2300" dirty="0"/>
              <a:t> lain </a:t>
            </a:r>
            <a:r>
              <a:rPr lang="en-US" sz="2300" dirty="0" err="1"/>
              <a:t>seperti</a:t>
            </a:r>
            <a:r>
              <a:rPr lang="en-US" sz="2300" dirty="0"/>
              <a:t> </a:t>
            </a:r>
            <a:r>
              <a:rPr lang="en-US" sz="2300" dirty="0" err="1"/>
              <a:t>sosiologi</a:t>
            </a:r>
            <a:r>
              <a:rPr lang="en-US" sz="2300" dirty="0"/>
              <a:t>, </a:t>
            </a:r>
            <a:r>
              <a:rPr lang="en-US" sz="2300" dirty="0" err="1"/>
              <a:t>antropologi</a:t>
            </a:r>
            <a:r>
              <a:rPr lang="en-US" sz="2300" dirty="0"/>
              <a:t>, agama, dan </a:t>
            </a:r>
            <a:r>
              <a:rPr lang="en-US" sz="2300" dirty="0" err="1"/>
              <a:t>lainnya</a:t>
            </a:r>
            <a:r>
              <a:rPr lang="en-US" sz="2300" dirty="0"/>
              <a:t> yang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bisa</a:t>
            </a:r>
            <a:r>
              <a:rPr lang="en-US" sz="2300" dirty="0"/>
              <a:t> </a:t>
            </a:r>
            <a:r>
              <a:rPr lang="en-US" sz="2300" dirty="0" err="1"/>
              <a:t>dijawab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alat</a:t>
            </a:r>
            <a:r>
              <a:rPr lang="en-US" sz="2300" dirty="0"/>
              <a:t> </a:t>
            </a:r>
            <a:r>
              <a:rPr lang="en-US" sz="2300" dirty="0" err="1"/>
              <a:t>survei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hasil</a:t>
            </a:r>
            <a:r>
              <a:rPr lang="en-US" sz="2300" dirty="0"/>
              <a:t> </a:t>
            </a:r>
            <a:r>
              <a:rPr lang="en-US" sz="2300" dirty="0" err="1"/>
              <a:t>angka</a:t>
            </a: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Karena </a:t>
            </a:r>
            <a:r>
              <a:rPr lang="en-US" sz="2300" dirty="0" err="1"/>
              <a:t>keterbatasan</a:t>
            </a:r>
            <a:r>
              <a:rPr lang="en-US" sz="2300" dirty="0"/>
              <a:t> </a:t>
            </a:r>
            <a:r>
              <a:rPr lang="en-US" sz="2300" dirty="0" err="1"/>
              <a:t>itu</a:t>
            </a:r>
            <a:r>
              <a:rPr lang="en-US" sz="2300" dirty="0"/>
              <a:t> </a:t>
            </a:r>
            <a:r>
              <a:rPr lang="en-US" sz="2300" dirty="0" err="1"/>
              <a:t>lah</a:t>
            </a:r>
            <a:r>
              <a:rPr lang="en-US" sz="2300" dirty="0"/>
              <a:t>, </a:t>
            </a:r>
            <a:r>
              <a:rPr lang="en-US" sz="2300" dirty="0" err="1"/>
              <a:t>penelitian</a:t>
            </a:r>
            <a:r>
              <a:rPr lang="en-US" sz="2300" dirty="0"/>
              <a:t> QUAL </a:t>
            </a:r>
            <a:r>
              <a:rPr lang="en-US" sz="2300" dirty="0" err="1"/>
              <a:t>menjadi</a:t>
            </a:r>
            <a:r>
              <a:rPr lang="en-US" sz="2300" dirty="0"/>
              <a:t> </a:t>
            </a:r>
            <a:r>
              <a:rPr lang="en-US" sz="2300" dirty="0" err="1"/>
              <a:t>memiliki</a:t>
            </a:r>
            <a:r>
              <a:rPr lang="en-US" sz="2300" dirty="0"/>
              <a:t> </a:t>
            </a:r>
            <a:r>
              <a:rPr lang="en-US" sz="2300" dirty="0" err="1"/>
              <a:t>daya</a:t>
            </a:r>
            <a:r>
              <a:rPr lang="en-US" sz="2300" dirty="0"/>
              <a:t> </a:t>
            </a:r>
            <a:r>
              <a:rPr lang="en-US" sz="2300" dirty="0" err="1"/>
              <a:t>tawar</a:t>
            </a:r>
            <a:r>
              <a:rPr lang="en-US" sz="2300" dirty="0"/>
              <a:t> yang </a:t>
            </a:r>
            <a:r>
              <a:rPr lang="en-US" sz="2300" dirty="0" err="1"/>
              <a:t>menarik</a:t>
            </a:r>
            <a:r>
              <a:rPr lang="en-US" sz="2300" dirty="0"/>
              <a:t> di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penelitian</a:t>
            </a:r>
            <a:r>
              <a:rPr lang="en-US" sz="2300" dirty="0"/>
              <a:t> </a:t>
            </a:r>
            <a:r>
              <a:rPr lang="en-US" sz="2300" dirty="0" err="1"/>
              <a:t>kesehatan</a:t>
            </a:r>
            <a:r>
              <a:rPr lang="en-US" sz="2300" dirty="0"/>
              <a:t>, yang </a:t>
            </a:r>
            <a:r>
              <a:rPr lang="en-US" sz="2300" dirty="0" err="1"/>
              <a:t>selama</a:t>
            </a:r>
            <a:r>
              <a:rPr lang="en-US" sz="2300" dirty="0"/>
              <a:t> </a:t>
            </a:r>
            <a:r>
              <a:rPr lang="en-US" sz="2300" dirty="0" err="1"/>
              <a:t>ini</a:t>
            </a:r>
            <a:r>
              <a:rPr lang="en-US" sz="2300" dirty="0"/>
              <a:t> </a:t>
            </a:r>
            <a:r>
              <a:rPr lang="en-US" sz="2300" dirty="0" err="1"/>
              <a:t>belum</a:t>
            </a:r>
            <a:r>
              <a:rPr lang="en-US" sz="2300" dirty="0"/>
              <a:t> </a:t>
            </a:r>
            <a:r>
              <a:rPr lang="en-US" sz="2300" dirty="0" err="1"/>
              <a:t>banyak</a:t>
            </a:r>
            <a:r>
              <a:rPr lang="en-US" sz="2300" dirty="0"/>
              <a:t> </a:t>
            </a:r>
            <a:r>
              <a:rPr lang="en-US" sz="2300" dirty="0" err="1"/>
              <a:t>terjamah</a:t>
            </a:r>
            <a:r>
              <a:rPr lang="en-US" sz="2300" dirty="0"/>
              <a:t> </a:t>
            </a:r>
            <a:r>
              <a:rPr lang="en-US" sz="2300" dirty="0" err="1"/>
              <a:t>maupun</a:t>
            </a:r>
            <a:r>
              <a:rPr lang="en-US" sz="2300" dirty="0"/>
              <a:t> </a:t>
            </a:r>
            <a:r>
              <a:rPr lang="en-US" sz="2300" dirty="0" err="1"/>
              <a:t>diselidiki</a:t>
            </a:r>
            <a:endParaRPr lang="en-US" sz="23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QUAL </a:t>
            </a:r>
            <a:r>
              <a:rPr lang="en-US" u="sng" dirty="0" err="1"/>
              <a:t>dalam</a:t>
            </a:r>
            <a:r>
              <a:rPr lang="en-US" u="sng" dirty="0"/>
              <a:t> Kesehatan?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D7F4A-63B0-DF81-74CD-6681AFA89D1E}"/>
              </a:ext>
            </a:extLst>
          </p:cNvPr>
          <p:cNvSpPr/>
          <p:nvPr/>
        </p:nvSpPr>
        <p:spPr>
          <a:xfrm>
            <a:off x="3474363" y="1801234"/>
            <a:ext cx="1162957" cy="30221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374C9-CC16-EACA-338F-2ACDAFB29094}"/>
              </a:ext>
            </a:extLst>
          </p:cNvPr>
          <p:cNvSpPr/>
          <p:nvPr/>
        </p:nvSpPr>
        <p:spPr>
          <a:xfrm>
            <a:off x="2580839" y="4905659"/>
            <a:ext cx="1720573" cy="30221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C2501-7F8C-D07C-6148-DAB4BA7EFFF4}"/>
              </a:ext>
            </a:extLst>
          </p:cNvPr>
          <p:cNvSpPr/>
          <p:nvPr/>
        </p:nvSpPr>
        <p:spPr>
          <a:xfrm>
            <a:off x="4655983" y="5247828"/>
            <a:ext cx="1458680" cy="30221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few people in hazmat suits holding a clipboard and a pen&#10;&#10;Description automatically generated">
            <a:extLst>
              <a:ext uri="{FF2B5EF4-FFF2-40B4-BE49-F238E27FC236}">
                <a16:creationId xmlns:a16="http://schemas.microsoft.com/office/drawing/2014/main" id="{DBF7D88E-E80F-562F-8F58-55306BF55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60" y="1757156"/>
            <a:ext cx="3250974" cy="2149837"/>
          </a:xfrm>
          <a:prstGeom prst="rect">
            <a:avLst/>
          </a:prstGeom>
        </p:spPr>
      </p:pic>
      <p:pic>
        <p:nvPicPr>
          <p:cNvPr id="11" name="Picture 10" descr="A person in protective gear holding a thermometer to a person lying in a bed&#10;&#10;Description automatically generated">
            <a:extLst>
              <a:ext uri="{FF2B5EF4-FFF2-40B4-BE49-F238E27FC236}">
                <a16:creationId xmlns:a16="http://schemas.microsoft.com/office/drawing/2014/main" id="{1C7FEF13-AAEC-7646-39FA-6BF444AC0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835" y="4025925"/>
            <a:ext cx="3541026" cy="244380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6AD119-41CC-30B4-1709-B6970123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897-1891-288D-71C9-7718DEFB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1825625"/>
            <a:ext cx="539691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err="1">
                <a:effectLst/>
                <a:latin typeface="Helvetica" pitchFamily="2" charset="0"/>
              </a:rPr>
              <a:t>Kemudian</a:t>
            </a:r>
            <a:r>
              <a:rPr lang="en-GB" sz="2400" dirty="0">
                <a:effectLst/>
                <a:latin typeface="Helvetica" pitchFamily="2" charset="0"/>
              </a:rPr>
              <a:t>, </a:t>
            </a:r>
            <a:r>
              <a:rPr lang="en-GB" sz="2400" dirty="0" err="1">
                <a:effectLst/>
                <a:latin typeface="Helvetica" pitchFamily="2" charset="0"/>
              </a:rPr>
              <a:t>sayangnya</a:t>
            </a:r>
            <a:r>
              <a:rPr lang="en-GB" sz="2400" dirty="0">
                <a:effectLst/>
                <a:latin typeface="Helvetica" pitchFamily="2" charset="0"/>
              </a:rPr>
              <a:t> pada </a:t>
            </a:r>
            <a:r>
              <a:rPr lang="en-GB" sz="2400" dirty="0" err="1">
                <a:effectLst/>
                <a:latin typeface="Helvetica" pitchFamily="2" charset="0"/>
              </a:rPr>
              <a:t>penelitian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kesehatan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suatu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teori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dianggap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sebagai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sesuatu</a:t>
            </a:r>
            <a:r>
              <a:rPr lang="en-GB" sz="2400" dirty="0">
                <a:effectLst/>
                <a:latin typeface="Helvetica" pitchFamily="2" charset="0"/>
              </a:rPr>
              <a:t> yang </a:t>
            </a:r>
            <a:r>
              <a:rPr lang="en-GB" sz="2400" dirty="0" err="1">
                <a:effectLst/>
                <a:latin typeface="Helvetica" pitchFamily="2" charset="0"/>
              </a:rPr>
              <a:t>pasti</a:t>
            </a:r>
            <a:r>
              <a:rPr lang="en-GB" sz="2400" dirty="0">
                <a:effectLst/>
                <a:latin typeface="Helvetica" pitchFamily="2" charset="0"/>
              </a:rPr>
              <a:t> (</a:t>
            </a:r>
            <a:r>
              <a:rPr lang="en-GB" sz="2400" i="1" dirty="0">
                <a:effectLst/>
                <a:latin typeface="Helvetica" pitchFamily="2" charset="0"/>
              </a:rPr>
              <a:t>fixed</a:t>
            </a:r>
            <a:r>
              <a:rPr lang="en-GB" sz="2400" dirty="0">
                <a:effectLst/>
                <a:latin typeface="Helvetica" pitchFamily="2" charset="0"/>
              </a:rPr>
              <a:t>), </a:t>
            </a:r>
            <a:r>
              <a:rPr lang="en-GB" sz="2400" dirty="0" err="1">
                <a:effectLst/>
                <a:latin typeface="Helvetica" pitchFamily="2" charset="0"/>
              </a:rPr>
              <a:t>sehingga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penelitian</a:t>
            </a:r>
            <a:r>
              <a:rPr lang="en-GB" sz="2400" dirty="0">
                <a:effectLst/>
                <a:latin typeface="Helvetica" pitchFamily="2" charset="0"/>
              </a:rPr>
              <a:t> QUAN </a:t>
            </a:r>
            <a:r>
              <a:rPr lang="en-GB" sz="2400" dirty="0" err="1">
                <a:effectLst/>
                <a:latin typeface="Helvetica" pitchFamily="2" charset="0"/>
              </a:rPr>
              <a:t>umumnya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hanya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memvalidasi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temuan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aktual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suatu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teori</a:t>
            </a:r>
            <a:endParaRPr lang="en-GB" sz="24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GB" sz="24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Helvetica" pitchFamily="2" charset="0"/>
              </a:rPr>
              <a:t>S</a:t>
            </a:r>
            <a:r>
              <a:rPr lang="en-GB" sz="2400" dirty="0" err="1">
                <a:effectLst/>
                <a:latin typeface="Helvetica" pitchFamily="2" charset="0"/>
              </a:rPr>
              <a:t>ementara</a:t>
            </a:r>
            <a:r>
              <a:rPr lang="en-GB" sz="2400" dirty="0">
                <a:effectLst/>
                <a:latin typeface="Helvetica" pitchFamily="2" charset="0"/>
              </a:rPr>
              <a:t> QUAL </a:t>
            </a:r>
            <a:r>
              <a:rPr lang="en-GB" sz="2400" dirty="0" err="1">
                <a:effectLst/>
                <a:latin typeface="Helvetica" pitchFamily="2" charset="0"/>
              </a:rPr>
              <a:t>menganggap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bahwa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teori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itu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tidak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selalu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sesuai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atau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mungkin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selaras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dengan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subjek</a:t>
            </a:r>
            <a:r>
              <a:rPr lang="en-GB" sz="2400" dirty="0">
                <a:effectLst/>
                <a:latin typeface="Helvetica" pitchFamily="2" charset="0"/>
              </a:rPr>
              <a:t>, </a:t>
            </a:r>
            <a:r>
              <a:rPr lang="en-GB" sz="2400" dirty="0" err="1">
                <a:effectLst/>
                <a:latin typeface="Helvetica" pitchFamily="2" charset="0"/>
              </a:rPr>
              <a:t>sehingga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penelitian</a:t>
            </a:r>
            <a:r>
              <a:rPr lang="en-GB" sz="2400" dirty="0">
                <a:effectLst/>
                <a:latin typeface="Helvetica" pitchFamily="2" charset="0"/>
              </a:rPr>
              <a:t> QUAL </a:t>
            </a:r>
            <a:r>
              <a:rPr lang="en-GB" sz="2400" dirty="0" err="1">
                <a:effectLst/>
                <a:latin typeface="Helvetica" pitchFamily="2" charset="0"/>
              </a:rPr>
              <a:t>berperan</a:t>
            </a:r>
            <a:r>
              <a:rPr lang="en-GB" sz="2400" dirty="0">
                <a:effectLst/>
                <a:latin typeface="Helvetica" pitchFamily="2" charset="0"/>
              </a:rPr>
              <a:t> sangat </a:t>
            </a:r>
            <a:r>
              <a:rPr lang="en-GB" sz="2400" dirty="0" err="1">
                <a:effectLst/>
                <a:latin typeface="Helvetica" pitchFamily="2" charset="0"/>
              </a:rPr>
              <a:t>besar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dalam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memberikan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kejelasan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serta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eksplorasi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terhadap</a:t>
            </a:r>
            <a:r>
              <a:rPr lang="en-GB" sz="2400" dirty="0">
                <a:effectLst/>
                <a:latin typeface="Helvetica" pitchFamily="2" charset="0"/>
              </a:rPr>
              <a:t> </a:t>
            </a:r>
            <a:r>
              <a:rPr lang="en-GB" sz="2400" dirty="0" err="1">
                <a:effectLst/>
                <a:latin typeface="Helvetica" pitchFamily="2" charset="0"/>
              </a:rPr>
              <a:t>masalah</a:t>
            </a:r>
            <a:r>
              <a:rPr lang="en-GB" sz="2400" dirty="0">
                <a:effectLst/>
                <a:latin typeface="Helvetica" pitchFamily="2" charset="0"/>
              </a:rPr>
              <a:t> yang </a:t>
            </a:r>
            <a:r>
              <a:rPr lang="en-GB" sz="2400" dirty="0" err="1">
                <a:effectLst/>
                <a:latin typeface="Helvetica" pitchFamily="2" charset="0"/>
              </a:rPr>
              <a:t>ada</a:t>
            </a:r>
            <a:endParaRPr lang="en-GB" sz="2400" dirty="0">
              <a:effectLst/>
              <a:latin typeface="Helvetica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89141-7454-BBBE-CD1C-7C8A83FA3F36}"/>
              </a:ext>
            </a:extLst>
          </p:cNvPr>
          <p:cNvSpPr txBox="1">
            <a:spLocks/>
          </p:cNvSpPr>
          <p:nvPr/>
        </p:nvSpPr>
        <p:spPr>
          <a:xfrm>
            <a:off x="3229042" y="388268"/>
            <a:ext cx="5733916" cy="90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QUAL </a:t>
            </a:r>
            <a:r>
              <a:rPr lang="en-US" u="sng" dirty="0" err="1"/>
              <a:t>dalam</a:t>
            </a:r>
            <a:r>
              <a:rPr lang="en-US" u="sng" dirty="0"/>
              <a:t> Kesehatan?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D7F4A-63B0-DF81-74CD-6681AFA89D1E}"/>
              </a:ext>
            </a:extLst>
          </p:cNvPr>
          <p:cNvSpPr/>
          <p:nvPr/>
        </p:nvSpPr>
        <p:spPr>
          <a:xfrm>
            <a:off x="2577978" y="2498770"/>
            <a:ext cx="1324949" cy="30221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374C9-CC16-EACA-338F-2ACDAFB29094}"/>
              </a:ext>
            </a:extLst>
          </p:cNvPr>
          <p:cNvSpPr/>
          <p:nvPr/>
        </p:nvSpPr>
        <p:spPr>
          <a:xfrm>
            <a:off x="2522223" y="4197910"/>
            <a:ext cx="2317406" cy="302213"/>
          </a:xfrm>
          <a:prstGeom prst="rect">
            <a:avLst/>
          </a:prstGeom>
          <a:solidFill>
            <a:srgbClr val="E69E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puzzle with missing pieces&#10;&#10;Description automatically generated">
            <a:extLst>
              <a:ext uri="{FF2B5EF4-FFF2-40B4-BE49-F238E27FC236}">
                <a16:creationId xmlns:a16="http://schemas.microsoft.com/office/drawing/2014/main" id="{444DCD05-133F-9AD6-0F4C-A934FC324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42" y="4039163"/>
            <a:ext cx="3197368" cy="2214936"/>
          </a:xfrm>
          <a:prstGeom prst="rect">
            <a:avLst/>
          </a:prstGeom>
        </p:spPr>
      </p:pic>
      <p:pic>
        <p:nvPicPr>
          <p:cNvPr id="12" name="Picture 11" descr="A close-up of a puzzle&#10;&#10;Description automatically generated">
            <a:extLst>
              <a:ext uri="{FF2B5EF4-FFF2-40B4-BE49-F238E27FC236}">
                <a16:creationId xmlns:a16="http://schemas.microsoft.com/office/drawing/2014/main" id="{8455509F-F634-589A-9E43-8B58F9872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141" y="1560178"/>
            <a:ext cx="3197369" cy="2214937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0BA129-ABBF-A571-2C87-FDDB67B8727C}"/>
              </a:ext>
            </a:extLst>
          </p:cNvPr>
          <p:cNvSpPr/>
          <p:nvPr/>
        </p:nvSpPr>
        <p:spPr>
          <a:xfrm>
            <a:off x="8946311" y="3209389"/>
            <a:ext cx="1143028" cy="5377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C5516C-E98B-5378-1F3C-47CDBC1D3674}"/>
              </a:ext>
            </a:extLst>
          </p:cNvPr>
          <p:cNvSpPr/>
          <p:nvPr/>
        </p:nvSpPr>
        <p:spPr>
          <a:xfrm>
            <a:off x="8925263" y="5743334"/>
            <a:ext cx="1143028" cy="5377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9FA051F-BAD8-1A57-8A5E-F6ADDF83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1870-8616-0947-8087-7E70DFC538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2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1983</Words>
  <Application>Microsoft Macintosh PowerPoint</Application>
  <PresentationFormat>Widescreen</PresentationFormat>
  <Paragraphs>174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Helvetica</vt:lpstr>
      <vt:lpstr>Office Theme</vt:lpstr>
      <vt:lpstr>UP CLOSE AND PERSONAL WITH QUALITATIVE APPROACH</vt:lpstr>
      <vt:lpstr>QUAN atau QUAL?</vt:lpstr>
      <vt:lpstr>QUAN atau QUAL?</vt:lpstr>
      <vt:lpstr>QUAL dalam Kesehatan?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Penerapan Penelitian QUAL</vt:lpstr>
      <vt:lpstr>Contoh Penerapan Penelitian QUAL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Nurcahyo</dc:creator>
  <cp:lastModifiedBy>Fajar Nurcahyo</cp:lastModifiedBy>
  <cp:revision>11</cp:revision>
  <cp:lastPrinted>2024-07-24T00:48:37Z</cp:lastPrinted>
  <dcterms:created xsi:type="dcterms:W3CDTF">2024-07-21T15:05:57Z</dcterms:created>
  <dcterms:modified xsi:type="dcterms:W3CDTF">2024-07-24T01:15:56Z</dcterms:modified>
</cp:coreProperties>
</file>